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8" r:id="rId5"/>
  </p:sldIdLst>
  <p:sldSz cx="8001000" cy="10287000"/>
  <p:notesSz cx="8001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D4643"/>
    <a:srgbClr val="AD403D"/>
    <a:srgbClr val="C0504D"/>
    <a:srgbClr val="00A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1B9DCE-EFF8-4AF9-A71F-9969F71DAD8A}" v="1" dt="2026-09-03T16:48:18.411"/>
    <p1510:client id="{F1A90599-194C-4106-868A-204D4C4B8F6E}" v="11" dt="2026-09-02T20:12:05.574"/>
    <p1510:client id="{F998B01C-BA19-4C9C-9220-B8D3139410E2}" v="8" dt="2026-09-03T14:54:19.60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3168" y="2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4671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532313" y="0"/>
            <a:ext cx="34671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E70B0-19ED-4CA4-B8DA-5A5CEFC2DDC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49538" y="1285875"/>
            <a:ext cx="2701925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00100" y="4951413"/>
            <a:ext cx="64008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34671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532313" y="9771063"/>
            <a:ext cx="34671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8DA21-ADD4-4B8F-A6DC-9665A3FF1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98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8DA21-ADD4-4B8F-A6DC-9665A3FF16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6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050" y="411480"/>
            <a:ext cx="72009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050" y="2366010"/>
            <a:ext cx="72009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aterboards.zoom.us/meeting/register/PNho6TbaSjOw1IRASobTeA#/registration" TargetMode="External"/><Relationship Id="rId7" Type="http://schemas.openxmlformats.org/officeDocument/2006/relationships/hyperlink" Target="https://public.govdelivery.com/accounts/CAWRCB/subscriber/new?topic_id=funding_fai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cfcc.ca.gov/" TargetMode="External"/><Relationship Id="rId5" Type="http://schemas.openxmlformats.org/officeDocument/2006/relationships/hyperlink" Target="https://forms.office.com/g/Av373Gc3Xz" TargetMode="External"/><Relationship Id="rId4" Type="http://schemas.openxmlformats.org/officeDocument/2006/relationships/hyperlink" Target="https://waterboards.zoom.us/meeting/register/PZw-9tTIT4-tPOaxW_0JAw#/registr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061928-C437-2E82-51A7-81400A1BC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0A006B4-8AF4-E2CE-1A80-25AADE47F51C}"/>
              </a:ext>
            </a:extLst>
          </p:cNvPr>
          <p:cNvSpPr txBox="1"/>
          <p:nvPr/>
        </p:nvSpPr>
        <p:spPr>
          <a:xfrm>
            <a:off x="1077594" y="495300"/>
            <a:ext cx="433705" cy="433705"/>
          </a:xfrm>
          <a:prstGeom prst="rect">
            <a:avLst/>
          </a:prstGeom>
          <a:solidFill>
            <a:srgbClr val="08538A"/>
          </a:solidFill>
        </p:spPr>
        <p:txBody>
          <a:bodyPr vert="horz" wrap="square" lIns="0" tIns="2095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65"/>
              </a:spcBef>
            </a:pPr>
            <a:r>
              <a:rPr sz="2400" spc="-50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endParaRPr sz="2400" dirty="0">
              <a:latin typeface="Arial Black"/>
              <a:cs typeface="Arial Black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287477E-1478-4FB4-6898-7D2D93348BFD}"/>
              </a:ext>
            </a:extLst>
          </p:cNvPr>
          <p:cNvSpPr txBox="1"/>
          <p:nvPr/>
        </p:nvSpPr>
        <p:spPr>
          <a:xfrm>
            <a:off x="1582191" y="495300"/>
            <a:ext cx="433705" cy="433705"/>
          </a:xfrm>
          <a:prstGeom prst="rect">
            <a:avLst/>
          </a:prstGeom>
          <a:solidFill>
            <a:srgbClr val="00A0AF"/>
          </a:solidFill>
        </p:spPr>
        <p:txBody>
          <a:bodyPr vert="horz" wrap="square" lIns="0" tIns="26034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04"/>
              </a:spcBef>
            </a:pPr>
            <a:r>
              <a:rPr sz="2400" spc="-50" dirty="0">
                <a:solidFill>
                  <a:srgbClr val="FFFFFF"/>
                </a:solidFill>
                <a:latin typeface="Arial Black"/>
                <a:cs typeface="Arial Black"/>
              </a:rPr>
              <a:t>F</a:t>
            </a:r>
            <a:endParaRPr sz="2400" dirty="0">
              <a:latin typeface="Arial Black"/>
              <a:cs typeface="Arial Black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24AB9B1-8686-3031-8F1E-DABFAC069C5C}"/>
              </a:ext>
            </a:extLst>
          </p:cNvPr>
          <p:cNvSpPr txBox="1"/>
          <p:nvPr/>
        </p:nvSpPr>
        <p:spPr>
          <a:xfrm>
            <a:off x="1077594" y="980491"/>
            <a:ext cx="433705" cy="433705"/>
          </a:xfrm>
          <a:prstGeom prst="rect">
            <a:avLst/>
          </a:prstGeom>
          <a:solidFill>
            <a:srgbClr val="00A0AF"/>
          </a:solidFill>
        </p:spPr>
        <p:txBody>
          <a:bodyPr vert="horz" wrap="square" lIns="0" tIns="2095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65"/>
              </a:spcBef>
            </a:pPr>
            <a:r>
              <a:rPr sz="2400" spc="-50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A893A15-CE58-ACD8-33A6-90CC0181043E}"/>
              </a:ext>
            </a:extLst>
          </p:cNvPr>
          <p:cNvSpPr txBox="1"/>
          <p:nvPr/>
        </p:nvSpPr>
        <p:spPr>
          <a:xfrm>
            <a:off x="1582191" y="980491"/>
            <a:ext cx="433705" cy="433705"/>
          </a:xfrm>
          <a:prstGeom prst="rect">
            <a:avLst/>
          </a:prstGeom>
          <a:solidFill>
            <a:srgbClr val="08538A"/>
          </a:solidFill>
        </p:spPr>
        <p:txBody>
          <a:bodyPr vert="horz" wrap="square" lIns="0" tIns="2095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65"/>
              </a:spcBef>
            </a:pPr>
            <a:r>
              <a:rPr sz="2400" spc="-50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BF1FF34-817E-34D7-1D2E-B10E2023CFA5}"/>
              </a:ext>
            </a:extLst>
          </p:cNvPr>
          <p:cNvSpPr txBox="1"/>
          <p:nvPr/>
        </p:nvSpPr>
        <p:spPr>
          <a:xfrm>
            <a:off x="2176462" y="573654"/>
            <a:ext cx="492506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0AF"/>
                </a:solidFill>
                <a:latin typeface="Century Gothic"/>
                <a:cs typeface="Century Gothic"/>
              </a:rPr>
              <a:t>CALIFORNIA</a:t>
            </a:r>
            <a:r>
              <a:rPr sz="2400" b="1" spc="-60" dirty="0">
                <a:solidFill>
                  <a:srgbClr val="00A0AF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0AF"/>
                </a:solidFill>
                <a:latin typeface="Century Gothic"/>
                <a:cs typeface="Century Gothic"/>
              </a:rPr>
              <a:t>FINANCING</a:t>
            </a:r>
            <a:r>
              <a:rPr sz="2400" b="1" spc="-55" dirty="0">
                <a:solidFill>
                  <a:srgbClr val="00A0AF"/>
                </a:solidFill>
                <a:latin typeface="Century Gothic"/>
                <a:cs typeface="Century Gothic"/>
              </a:rPr>
              <a:t> </a:t>
            </a:r>
            <a:r>
              <a:rPr sz="2400" b="1" spc="-10" dirty="0">
                <a:solidFill>
                  <a:srgbClr val="00A0AF"/>
                </a:solidFill>
                <a:latin typeface="Century Gothic"/>
                <a:cs typeface="Century Gothic"/>
              </a:rPr>
              <a:t>COORDINATING</a:t>
            </a:r>
            <a:r>
              <a:rPr sz="2400" b="1" spc="-60" dirty="0">
                <a:solidFill>
                  <a:srgbClr val="00A0AF"/>
                </a:solidFill>
                <a:latin typeface="Century Gothic"/>
                <a:cs typeface="Century Gothic"/>
              </a:rPr>
              <a:t> </a:t>
            </a:r>
            <a:r>
              <a:rPr sz="2400" b="1" spc="-10" dirty="0">
                <a:solidFill>
                  <a:srgbClr val="00A0AF"/>
                </a:solidFill>
                <a:latin typeface="Century Gothic"/>
                <a:cs typeface="Century Gothic"/>
              </a:rPr>
              <a:t>COMMITTEE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62DC5188-4B22-DDEC-4CC8-1F73FC6C72B5}"/>
              </a:ext>
            </a:extLst>
          </p:cNvPr>
          <p:cNvSpPr txBox="1"/>
          <p:nvPr/>
        </p:nvSpPr>
        <p:spPr>
          <a:xfrm>
            <a:off x="486428" y="1725012"/>
            <a:ext cx="703845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4925" algn="ctr">
              <a:lnSpc>
                <a:spcPct val="100000"/>
              </a:lnSpc>
              <a:spcBef>
                <a:spcPts val="100"/>
              </a:spcBef>
            </a:pPr>
            <a:r>
              <a:rPr lang="en-US" sz="4800" b="1" dirty="0">
                <a:solidFill>
                  <a:srgbClr val="BD4643"/>
                </a:solidFill>
                <a:latin typeface="Century Gothic"/>
                <a:cs typeface="Century Gothic"/>
              </a:rPr>
              <a:t>2026</a:t>
            </a:r>
            <a:r>
              <a:rPr lang="en-US" sz="4800" b="1" spc="-35" dirty="0">
                <a:solidFill>
                  <a:srgbClr val="BD4643"/>
                </a:solidFill>
                <a:latin typeface="Century Gothic"/>
                <a:cs typeface="Century Gothic"/>
              </a:rPr>
              <a:t> </a:t>
            </a:r>
            <a:r>
              <a:rPr lang="en-US" sz="4800" b="1" dirty="0">
                <a:solidFill>
                  <a:srgbClr val="BD4643"/>
                </a:solidFill>
                <a:latin typeface="Century Gothic"/>
                <a:cs typeface="Century Gothic"/>
              </a:rPr>
              <a:t>Fall</a:t>
            </a:r>
            <a:r>
              <a:rPr lang="en-US" sz="4800" b="1" spc="-25" dirty="0">
                <a:solidFill>
                  <a:srgbClr val="BD4643"/>
                </a:solidFill>
                <a:latin typeface="Century Gothic"/>
                <a:cs typeface="Century Gothic"/>
              </a:rPr>
              <a:t> </a:t>
            </a:r>
            <a:r>
              <a:rPr lang="en-US" sz="4800" b="1" dirty="0">
                <a:solidFill>
                  <a:srgbClr val="BD4643"/>
                </a:solidFill>
                <a:latin typeface="Century Gothic"/>
                <a:cs typeface="Century Gothic"/>
              </a:rPr>
              <a:t>Funding</a:t>
            </a:r>
            <a:r>
              <a:rPr lang="en-US" sz="4800" b="1" spc="-25" dirty="0">
                <a:solidFill>
                  <a:srgbClr val="BD4643"/>
                </a:solidFill>
                <a:latin typeface="Century Gothic"/>
                <a:cs typeface="Century Gothic"/>
              </a:rPr>
              <a:t> </a:t>
            </a:r>
            <a:r>
              <a:rPr lang="en-US" sz="4800" b="1" spc="-10" dirty="0">
                <a:solidFill>
                  <a:srgbClr val="BD4643"/>
                </a:solidFill>
                <a:latin typeface="Century Gothic"/>
                <a:cs typeface="Century Gothic"/>
              </a:rPr>
              <a:t>Fairs</a:t>
            </a:r>
            <a:endParaRPr lang="en-US" sz="1200" spc="-10" dirty="0">
              <a:solidFill>
                <a:srgbClr val="BD4643"/>
              </a:solidFill>
              <a:latin typeface="Century Gothic"/>
              <a:cs typeface="Century Gothic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4FEB4-30F1-8B10-EADA-FDF5B29F4357}"/>
              </a:ext>
            </a:extLst>
          </p:cNvPr>
          <p:cNvSpPr txBox="1"/>
          <p:nvPr/>
        </p:nvSpPr>
        <p:spPr>
          <a:xfrm>
            <a:off x="476344" y="5603957"/>
            <a:ext cx="7048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34925" algn="ctr">
              <a:lnSpc>
                <a:spcPct val="100000"/>
              </a:lnSpc>
              <a:spcBef>
                <a:spcPts val="100"/>
              </a:spcBef>
            </a:pPr>
            <a:r>
              <a:rPr lang="en-US" sz="2400" spc="-10" dirty="0">
                <a:solidFill>
                  <a:schemeClr val="tx1"/>
                </a:solidFill>
                <a:latin typeface="Century Gothic"/>
                <a:cs typeface="Century Gothic"/>
              </a:rPr>
              <a:t>Join us on Zoom for our two </a:t>
            </a:r>
            <a:r>
              <a:rPr lang="en-US" sz="2400" u="sng" spc="-10" dirty="0">
                <a:solidFill>
                  <a:schemeClr val="tx1"/>
                </a:solidFill>
                <a:latin typeface="Century Gothic"/>
                <a:cs typeface="Century Gothic"/>
              </a:rPr>
              <a:t>FREE</a:t>
            </a:r>
            <a:r>
              <a:rPr lang="en-US" sz="2400" spc="-10" dirty="0">
                <a:solidFill>
                  <a:schemeClr val="tx1"/>
                </a:solidFill>
                <a:latin typeface="Century Gothic"/>
                <a:cs typeface="Century Gothic"/>
              </a:rPr>
              <a:t> Funding Fairs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780B3C-C27A-4F5F-A33A-F6FA0596571C}"/>
              </a:ext>
            </a:extLst>
          </p:cNvPr>
          <p:cNvSpPr txBox="1"/>
          <p:nvPr/>
        </p:nvSpPr>
        <p:spPr>
          <a:xfrm>
            <a:off x="473059" y="4021271"/>
            <a:ext cx="2152555" cy="109004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dirty="0">
                <a:solidFill>
                  <a:schemeClr val="bg1"/>
                </a:solidFill>
                <a:latin typeface="Century Gothic"/>
                <a:cs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October 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dirty="0">
                <a:solidFill>
                  <a:schemeClr val="bg1"/>
                </a:solidFill>
                <a:latin typeface="Century Gothic"/>
                <a:cs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</a:t>
            </a:r>
            <a:endParaRPr lang="en-US" sz="32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7AF212-F2D0-D4B3-05BF-CCCB56C1E4A2}"/>
              </a:ext>
            </a:extLst>
          </p:cNvPr>
          <p:cNvSpPr txBox="1"/>
          <p:nvPr/>
        </p:nvSpPr>
        <p:spPr>
          <a:xfrm>
            <a:off x="2915304" y="3806096"/>
            <a:ext cx="2233893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Presentations:</a:t>
            </a:r>
            <a:endParaRPr lang="en-US" b="1" spc="-50" dirty="0">
              <a:solidFill>
                <a:schemeClr val="tx1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9:00 am</a:t>
            </a:r>
            <a:r>
              <a:rPr lang="en-US" spc="-45" dirty="0">
                <a:solidFill>
                  <a:schemeClr val="tx1"/>
                </a:solidFill>
                <a:latin typeface="Century Gothic"/>
                <a:cs typeface="Century Gothic"/>
              </a:rPr>
              <a:t> -</a:t>
            </a:r>
            <a:r>
              <a:rPr lang="en-US" spc="-10" dirty="0">
                <a:solidFill>
                  <a:schemeClr val="tx1"/>
                </a:solidFill>
                <a:latin typeface="Century Gothic"/>
                <a:cs typeface="Century Gothic"/>
              </a:rPr>
              <a:t>11:00 am</a:t>
            </a:r>
          </a:p>
          <a:p>
            <a:pPr algn="l">
              <a:lnSpc>
                <a:spcPct val="100000"/>
              </a:lnSpc>
              <a:spcBef>
                <a:spcPts val="100"/>
              </a:spcBef>
            </a:pPr>
            <a:endParaRPr lang="en-US" spc="-10" dirty="0">
              <a:solidFill>
                <a:schemeClr val="tx1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Virtual</a:t>
            </a:r>
            <a:r>
              <a:rPr lang="en-US" b="1" spc="-25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Booths:</a:t>
            </a:r>
            <a:endParaRPr lang="en-US" b="1" spc="-35" dirty="0">
              <a:solidFill>
                <a:schemeClr val="tx1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11:00 am</a:t>
            </a:r>
            <a:r>
              <a:rPr lang="en-US" spc="-25" dirty="0">
                <a:solidFill>
                  <a:schemeClr val="tx1"/>
                </a:solidFill>
                <a:latin typeface="Century Gothic"/>
                <a:cs typeface="Century Gothic"/>
              </a:rPr>
              <a:t> - Noon</a:t>
            </a:r>
            <a:endParaRPr lang="en-US" dirty="0">
              <a:solidFill>
                <a:schemeClr val="tx1"/>
              </a:solidFill>
              <a:latin typeface="Century Gothic"/>
              <a:cs typeface="Century Gothic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B263A5-F8BE-458D-B449-0843082C54E0}"/>
              </a:ext>
            </a:extLst>
          </p:cNvPr>
          <p:cNvSpPr txBox="1"/>
          <p:nvPr/>
        </p:nvSpPr>
        <p:spPr>
          <a:xfrm>
            <a:off x="5222986" y="4021271"/>
            <a:ext cx="2304955" cy="109004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spc="-10" dirty="0">
                <a:solidFill>
                  <a:schemeClr val="bg1"/>
                </a:solidFill>
                <a:latin typeface="Century Gothic"/>
                <a:cs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 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spc="-10" dirty="0">
                <a:solidFill>
                  <a:schemeClr val="bg1"/>
                </a:solidFill>
                <a:latin typeface="Century Gothic"/>
                <a:cs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04</a:t>
            </a:r>
            <a:endParaRPr lang="en-US" sz="3200" spc="-1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FD133-FBA2-7AF2-E8D6-FAE4C7193A2A}"/>
              </a:ext>
            </a:extLst>
          </p:cNvPr>
          <p:cNvSpPr txBox="1"/>
          <p:nvPr/>
        </p:nvSpPr>
        <p:spPr>
          <a:xfrm>
            <a:off x="480760" y="2634565"/>
            <a:ext cx="7038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Connect</a:t>
            </a:r>
            <a:r>
              <a:rPr lang="en-US" spc="-25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with</a:t>
            </a:r>
            <a:r>
              <a:rPr lang="en-US" spc="-20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federal</a:t>
            </a: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,</a:t>
            </a: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 state</a:t>
            </a: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,</a:t>
            </a: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and</a:t>
            </a:r>
            <a:r>
              <a:rPr lang="en-US" b="1" dirty="0">
                <a:solidFill>
                  <a:schemeClr val="tx1"/>
                </a:solidFill>
                <a:latin typeface="Century Gothic"/>
                <a:cs typeface="Century Gothic"/>
              </a:rPr>
              <a:t> local agencies</a:t>
            </a:r>
            <a:r>
              <a:rPr lang="en-US" b="1" spc="-25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to</a:t>
            </a:r>
            <a:r>
              <a:rPr lang="en-US" spc="-20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dirty="0">
                <a:solidFill>
                  <a:schemeClr val="tx1"/>
                </a:solidFill>
                <a:latin typeface="Century Gothic"/>
                <a:cs typeface="Century Gothic"/>
              </a:rPr>
              <a:t>discuss</a:t>
            </a:r>
            <a:r>
              <a:rPr lang="en-US" spc="-25" dirty="0">
                <a:solidFill>
                  <a:schemeClr val="tx1"/>
                </a:solidFill>
                <a:latin typeface="Century Gothic"/>
                <a:cs typeface="Century Gothic"/>
              </a:rPr>
              <a:t> available</a:t>
            </a:r>
            <a:r>
              <a:rPr lang="en-US" spc="-20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b="1" spc="-10" dirty="0">
                <a:solidFill>
                  <a:schemeClr val="tx1"/>
                </a:solidFill>
                <a:latin typeface="Century Gothic"/>
                <a:cs typeface="Century Gothic"/>
              </a:rPr>
              <a:t>bonds</a:t>
            </a:r>
            <a:r>
              <a:rPr lang="en-US" spc="-10" dirty="0">
                <a:solidFill>
                  <a:schemeClr val="tx1"/>
                </a:solidFill>
                <a:latin typeface="Century Gothic"/>
                <a:cs typeface="Century Gothic"/>
              </a:rPr>
              <a:t>,</a:t>
            </a:r>
            <a:r>
              <a:rPr lang="en-US" b="1" spc="-10" dirty="0">
                <a:solidFill>
                  <a:schemeClr val="tx1"/>
                </a:solidFill>
                <a:latin typeface="Century Gothic"/>
                <a:cs typeface="Century Gothic"/>
              </a:rPr>
              <a:t> grants</a:t>
            </a:r>
            <a:r>
              <a:rPr lang="en-US" spc="-10" dirty="0">
                <a:solidFill>
                  <a:schemeClr val="tx1"/>
                </a:solidFill>
                <a:latin typeface="Century Gothic"/>
                <a:cs typeface="Century Gothic"/>
              </a:rPr>
              <a:t>,</a:t>
            </a:r>
            <a:r>
              <a:rPr lang="en-US" b="1" spc="-10" dirty="0">
                <a:solidFill>
                  <a:schemeClr val="tx1"/>
                </a:solidFill>
                <a:latin typeface="Century Gothic"/>
                <a:cs typeface="Century Gothic"/>
              </a:rPr>
              <a:t> loans</a:t>
            </a:r>
            <a:r>
              <a:rPr lang="en-US" spc="-10" dirty="0">
                <a:solidFill>
                  <a:schemeClr val="tx1"/>
                </a:solidFill>
                <a:latin typeface="Century Gothic"/>
                <a:cs typeface="Century Gothic"/>
              </a:rPr>
              <a:t>,</a:t>
            </a:r>
            <a:r>
              <a:rPr lang="en-US" b="1" spc="-10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spc="-10" dirty="0">
                <a:solidFill>
                  <a:schemeClr val="tx1"/>
                </a:solidFill>
                <a:latin typeface="Century Gothic"/>
                <a:cs typeface="Century Gothic"/>
              </a:rPr>
              <a:t>and </a:t>
            </a:r>
            <a:r>
              <a:rPr lang="en-US" b="1" spc="-10" dirty="0">
                <a:solidFill>
                  <a:schemeClr val="tx1"/>
                </a:solidFill>
                <a:latin typeface="Century Gothic"/>
                <a:cs typeface="Century Gothic"/>
              </a:rPr>
              <a:t>technical resources</a:t>
            </a:r>
            <a:r>
              <a:rPr lang="en-US" spc="-10" dirty="0">
                <a:solidFill>
                  <a:schemeClr val="tx1"/>
                </a:solidFill>
                <a:latin typeface="Century Gothic"/>
                <a:cs typeface="Century Gothic"/>
              </a:rPr>
              <a:t> for local infrastructure projects.</a:t>
            </a:r>
          </a:p>
        </p:txBody>
      </p:sp>
      <p:sp>
        <p:nvSpPr>
          <p:cNvPr id="34" name="object 24">
            <a:extLst>
              <a:ext uri="{FF2B5EF4-FFF2-40B4-BE49-F238E27FC236}">
                <a16:creationId xmlns:a16="http://schemas.microsoft.com/office/drawing/2014/main" id="{8324639F-D851-1C99-43F2-8264A1C4F77D}"/>
              </a:ext>
            </a:extLst>
          </p:cNvPr>
          <p:cNvSpPr txBox="1"/>
          <p:nvPr/>
        </p:nvSpPr>
        <p:spPr>
          <a:xfrm>
            <a:off x="476344" y="6286500"/>
            <a:ext cx="7042868" cy="4129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600" dirty="0">
                <a:solidFill>
                  <a:schemeClr val="bg1"/>
                </a:solidFill>
                <a:latin typeface="Century Gothic"/>
                <a:cs typeface="Century Gothic"/>
              </a:rPr>
              <a:t>Click on the dates above to register</a:t>
            </a: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D3AA1F52-ECE6-CC4D-9286-49B4BD292687}"/>
              </a:ext>
            </a:extLst>
          </p:cNvPr>
          <p:cNvSpPr txBox="1"/>
          <p:nvPr/>
        </p:nvSpPr>
        <p:spPr>
          <a:xfrm>
            <a:off x="476120" y="7048500"/>
            <a:ext cx="3210055" cy="1982594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5"/>
              </a:spcBef>
            </a:pPr>
            <a:r>
              <a:rPr lang="en-US" sz="1600" spc="-10" dirty="0">
                <a:solidFill>
                  <a:schemeClr val="tx1"/>
                </a:solidFill>
                <a:latin typeface="Century Gothic"/>
                <a:cs typeface="Century Gothic"/>
              </a:rPr>
              <a:t>Questions</a:t>
            </a:r>
            <a:r>
              <a:rPr lang="en-US" sz="1600" spc="-20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entury Gothic"/>
                <a:cs typeface="Century Gothic"/>
              </a:rPr>
              <a:t>and</a:t>
            </a:r>
            <a:r>
              <a:rPr lang="en-US" sz="1600" spc="-15" dirty="0">
                <a:solidFill>
                  <a:schemeClr val="tx1"/>
                </a:solidFill>
                <a:latin typeface="Century Gothic"/>
                <a:cs typeface="Century Gothic"/>
              </a:rPr>
              <a:t> </a:t>
            </a:r>
            <a:r>
              <a:rPr lang="en-US" sz="1600" spc="-10" dirty="0">
                <a:solidFill>
                  <a:schemeClr val="tx1"/>
                </a:solidFill>
                <a:latin typeface="Century Gothic"/>
                <a:cs typeface="Century Gothic"/>
              </a:rPr>
              <a:t>comments</a:t>
            </a:r>
            <a:r>
              <a:rPr lang="en-US" sz="1600" spc="-20" dirty="0">
                <a:solidFill>
                  <a:schemeClr val="tx1"/>
                </a:solidFill>
                <a:latin typeface="Century Gothic"/>
                <a:cs typeface="Century Gothic"/>
              </a:rPr>
              <a:t> increase the effectiveness and relevance of the CFCC and the Funding Fairs.</a:t>
            </a:r>
          </a:p>
          <a:p>
            <a:pPr algn="l">
              <a:spcBef>
                <a:spcPts val="5"/>
              </a:spcBef>
            </a:pPr>
            <a:endParaRPr lang="en-US" sz="1600" dirty="0">
              <a:solidFill>
                <a:schemeClr val="tx1"/>
              </a:solidFill>
              <a:latin typeface="Century Gothic"/>
              <a:cs typeface="Century Gothic"/>
            </a:endParaRPr>
          </a:p>
          <a:p>
            <a:pPr algn="ctr">
              <a:spcBef>
                <a:spcPts val="5"/>
              </a:spcBef>
            </a:pPr>
            <a:r>
              <a:rPr lang="en-US" sz="1600" dirty="0">
                <a:solidFill>
                  <a:schemeClr val="tx1"/>
                </a:solidFill>
                <a:latin typeface="Century Gothic"/>
                <a:cs typeface="Century Gothic"/>
              </a:rPr>
              <a:t>Please submit </a:t>
            </a:r>
            <a:r>
              <a:rPr lang="en-US" sz="1600" spc="-10" dirty="0">
                <a:solidFill>
                  <a:schemeClr val="tx1"/>
                </a:solidFill>
                <a:latin typeface="Century Gothic"/>
                <a:cs typeface="Century Gothic"/>
              </a:rPr>
              <a:t>yours </a:t>
            </a:r>
            <a:r>
              <a:rPr lang="en-US" sz="1600" spc="-20" dirty="0">
                <a:solidFill>
                  <a:schemeClr val="tx1"/>
                </a:solidFill>
                <a:latin typeface="Century Gothic"/>
                <a:cs typeface="Century Gothic"/>
              </a:rPr>
              <a:t>here: </a:t>
            </a:r>
          </a:p>
          <a:p>
            <a:pPr algn="ctr">
              <a:spcBef>
                <a:spcPts val="5"/>
              </a:spcBef>
            </a:pPr>
            <a:r>
              <a:rPr lang="en-US" sz="1600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Submit</a:t>
            </a:r>
            <a:r>
              <a:rPr lang="en-US" sz="1600" spc="-20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Questions</a:t>
            </a:r>
            <a:r>
              <a:rPr lang="en-US" sz="1600" spc="-15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</a:t>
            </a:r>
            <a:r>
              <a:rPr lang="en-US" sz="1600" spc="-15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spc="-10" dirty="0">
                <a:solidFill>
                  <a:srgbClr val="00A0AF"/>
                </a:solidFill>
                <a:latin typeface="Century Gothic"/>
                <a:cs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Comments</a:t>
            </a:r>
            <a:endParaRPr lang="en-US" sz="1600" spc="-20" dirty="0">
              <a:solidFill>
                <a:srgbClr val="00A0AF"/>
              </a:solidFill>
              <a:latin typeface="Century Gothic"/>
              <a:cs typeface="Century Gothic"/>
            </a:endParaRPr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917818E5-55B8-9F54-2F36-805F0BF53BF4}"/>
              </a:ext>
            </a:extLst>
          </p:cNvPr>
          <p:cNvSpPr txBox="1"/>
          <p:nvPr/>
        </p:nvSpPr>
        <p:spPr>
          <a:xfrm>
            <a:off x="4020629" y="7224189"/>
            <a:ext cx="3502708" cy="1631216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0"/>
              </a:spcBef>
            </a:pPr>
            <a:r>
              <a:rPr lang="en-US" sz="1600" b="1" spc="-10" dirty="0">
                <a:solidFill>
                  <a:schemeClr val="tx1"/>
                </a:solidFill>
                <a:latin typeface="Century Gothic"/>
                <a:cs typeface="Century Gothic"/>
              </a:rPr>
              <a:t>Presentations:</a:t>
            </a:r>
            <a:r>
              <a:rPr lang="en-US" sz="1600" spc="-10" dirty="0">
                <a:solidFill>
                  <a:schemeClr val="tx1"/>
                </a:solidFill>
                <a:latin typeface="Century Gothic"/>
                <a:cs typeface="Century Gothic"/>
              </a:rPr>
              <a:t> Presenters will talk about their agency-specific funding and resources.</a:t>
            </a:r>
          </a:p>
          <a:p>
            <a:pPr algn="ctr">
              <a:lnSpc>
                <a:spcPct val="100000"/>
              </a:lnSpc>
              <a:spcBef>
                <a:spcPts val="1140"/>
              </a:spcBef>
            </a:pPr>
            <a:r>
              <a:rPr lang="en-US" sz="1600" b="1" spc="-10" dirty="0">
                <a:solidFill>
                  <a:schemeClr val="tx1"/>
                </a:solidFill>
                <a:latin typeface="Century Gothic"/>
                <a:cs typeface="Century Gothic"/>
              </a:rPr>
              <a:t>Virtual Booths: </a:t>
            </a:r>
            <a:r>
              <a:rPr lang="en-US" sz="1600" spc="-10" dirty="0">
                <a:solidFill>
                  <a:schemeClr val="tx1"/>
                </a:solidFill>
                <a:latin typeface="Century Gothic"/>
                <a:cs typeface="Century Gothic"/>
              </a:rPr>
              <a:t>Participants will talk with presenters about funding and ask questions about their projects.</a:t>
            </a:r>
            <a:endParaRPr lang="en-US" sz="1600" spc="45" dirty="0">
              <a:solidFill>
                <a:schemeClr val="tx1"/>
              </a:solidFill>
              <a:latin typeface="Century Gothic"/>
              <a:cs typeface="Century Gothic"/>
            </a:endParaRPr>
          </a:p>
        </p:txBody>
      </p:sp>
      <p:sp>
        <p:nvSpPr>
          <p:cNvPr id="20" name="object 20" descr="Red text box that reads, &quot;Visit www.cfcc.ca.gov. Learn more about the CFCC, vew participating agencies, and join the CFCC Mailing List.&quot;">
            <a:extLst>
              <a:ext uri="{FF2B5EF4-FFF2-40B4-BE49-F238E27FC236}">
                <a16:creationId xmlns:a16="http://schemas.microsoft.com/office/drawing/2014/main" id="{9B322755-01AF-9169-B1ED-C6F0AD02F17F}"/>
              </a:ext>
            </a:extLst>
          </p:cNvPr>
          <p:cNvSpPr/>
          <p:nvPr/>
        </p:nvSpPr>
        <p:spPr>
          <a:xfrm>
            <a:off x="0" y="9306509"/>
            <a:ext cx="8001000" cy="980491"/>
          </a:xfrm>
          <a:custGeom>
            <a:avLst/>
            <a:gdLst/>
            <a:ahLst/>
            <a:cxnLst/>
            <a:rect l="l" t="t" r="r" b="b"/>
            <a:pathLst>
              <a:path w="8001000" h="558800">
                <a:moveTo>
                  <a:pt x="8001000" y="0"/>
                </a:moveTo>
                <a:lnTo>
                  <a:pt x="0" y="0"/>
                </a:lnTo>
                <a:lnTo>
                  <a:pt x="0" y="558800"/>
                </a:lnTo>
                <a:lnTo>
                  <a:pt x="8001000" y="558800"/>
                </a:lnTo>
                <a:lnTo>
                  <a:pt x="80010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4">
            <a:extLst>
              <a:ext uri="{FF2B5EF4-FFF2-40B4-BE49-F238E27FC236}">
                <a16:creationId xmlns:a16="http://schemas.microsoft.com/office/drawing/2014/main" id="{B9479C42-E4A1-DF62-1D32-EDACF7D56B69}"/>
              </a:ext>
            </a:extLst>
          </p:cNvPr>
          <p:cNvSpPr txBox="1"/>
          <p:nvPr/>
        </p:nvSpPr>
        <p:spPr>
          <a:xfrm>
            <a:off x="568325" y="9349398"/>
            <a:ext cx="6927852" cy="823302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700" dirty="0">
                <a:solidFill>
                  <a:schemeClr val="bg1"/>
                </a:solidFill>
                <a:latin typeface="Century Gothic"/>
                <a:cs typeface="Century Gothic"/>
              </a:rPr>
              <a:t>V</a:t>
            </a:r>
            <a:r>
              <a:rPr sz="1700" dirty="0">
                <a:solidFill>
                  <a:schemeClr val="bg1"/>
                </a:solidFill>
                <a:latin typeface="Century Gothic"/>
                <a:cs typeface="Century Gothic"/>
              </a:rPr>
              <a:t>isit</a:t>
            </a:r>
            <a:r>
              <a:rPr lang="en-US" sz="170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1700" b="1" u="sng" dirty="0">
                <a:solidFill>
                  <a:schemeClr val="bg1"/>
                </a:solidFill>
                <a:latin typeface="Century Gothic"/>
                <a:cs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www.cfcc.ca.gov</a:t>
            </a:r>
            <a:endParaRPr lang="en-US" sz="1700" b="1" u="sng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700" spc="-10" dirty="0">
                <a:solidFill>
                  <a:schemeClr val="bg1"/>
                </a:solidFill>
                <a:uFill>
                  <a:solidFill>
                    <a:srgbClr val="467885"/>
                  </a:solidFill>
                </a:uFill>
                <a:latin typeface="Century Gothic"/>
                <a:cs typeface="Century Gothic"/>
              </a:rPr>
              <a:t>Learn more about the CFCC</a:t>
            </a:r>
            <a:r>
              <a:rPr sz="1700" dirty="0">
                <a:solidFill>
                  <a:schemeClr val="bg1"/>
                </a:solidFill>
                <a:latin typeface="Century Gothic"/>
                <a:cs typeface="Century Gothic"/>
              </a:rPr>
              <a:t>,</a:t>
            </a:r>
            <a:r>
              <a:rPr sz="1700" spc="-25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1700" spc="-25" dirty="0">
                <a:solidFill>
                  <a:schemeClr val="bg1"/>
                </a:solidFill>
                <a:latin typeface="Century Gothic"/>
                <a:cs typeface="Century Gothic"/>
              </a:rPr>
              <a:t>V</a:t>
            </a:r>
            <a:r>
              <a:rPr sz="1700" dirty="0">
                <a:solidFill>
                  <a:schemeClr val="bg1"/>
                </a:solidFill>
                <a:latin typeface="Century Gothic"/>
                <a:cs typeface="Century Gothic"/>
              </a:rPr>
              <a:t>iew</a:t>
            </a:r>
            <a:r>
              <a:rPr sz="1700" spc="-3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1700" spc="-25" dirty="0">
                <a:solidFill>
                  <a:schemeClr val="bg1"/>
                </a:solidFill>
                <a:latin typeface="Century Gothic"/>
                <a:cs typeface="Century Gothic"/>
              </a:rPr>
              <a:t>participating agencies</a:t>
            </a:r>
            <a:r>
              <a:rPr sz="1700" dirty="0">
                <a:solidFill>
                  <a:schemeClr val="bg1"/>
                </a:solidFill>
                <a:latin typeface="Century Gothic"/>
                <a:cs typeface="Century Gothic"/>
              </a:rPr>
              <a:t>,</a:t>
            </a:r>
            <a:r>
              <a:rPr sz="1700" spc="-25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chemeClr val="bg1"/>
                </a:solidFill>
                <a:latin typeface="Century Gothic"/>
                <a:cs typeface="Century Gothic"/>
              </a:rPr>
              <a:t>and</a:t>
            </a:r>
            <a:r>
              <a:rPr sz="1700" spc="-2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endParaRPr lang="en-US" sz="1700" spc="-2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700" spc="-20" dirty="0">
                <a:solidFill>
                  <a:schemeClr val="bg1"/>
                </a:solidFill>
                <a:latin typeface="Century Gothic"/>
                <a:cs typeface="Century Gothic"/>
              </a:rPr>
              <a:t>J</a:t>
            </a:r>
            <a:r>
              <a:rPr sz="1700">
                <a:solidFill>
                  <a:schemeClr val="bg1"/>
                </a:solidFill>
                <a:latin typeface="Century Gothic"/>
                <a:cs typeface="Century Gothic"/>
              </a:rPr>
              <a:t>oin</a:t>
            </a:r>
            <a:r>
              <a:rPr sz="1700" spc="-25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1700" spc="-25" dirty="0">
                <a:solidFill>
                  <a:schemeClr val="bg1"/>
                </a:solidFill>
                <a:latin typeface="Century Gothic"/>
                <a:cs typeface="Century Gothic"/>
              </a:rPr>
              <a:t>the </a:t>
            </a:r>
            <a:r>
              <a:rPr lang="en-US" sz="1700" b="1" u="sng" spc="-25" dirty="0">
                <a:solidFill>
                  <a:schemeClr val="bg1"/>
                </a:solidFill>
                <a:latin typeface="Century Gothic"/>
                <a:cs typeface="Century Gothic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CFCC Mailing List</a:t>
            </a:r>
            <a:r>
              <a:rPr lang="en-US" sz="1700" b="1" u="sng" spc="-25" dirty="0">
                <a:solidFill>
                  <a:schemeClr val="bg1"/>
                </a:solidFill>
                <a:latin typeface="Century Gothic"/>
                <a:cs typeface="Century Gothic"/>
              </a:rPr>
              <a:t>.</a:t>
            </a:r>
            <a:endParaRPr lang="en-US" sz="17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5897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F72188AA19264CB36545EBF70D84EA" ma:contentTypeVersion="" ma:contentTypeDescription="Create a new document." ma:contentTypeScope="" ma:versionID="0a248855e4686e013680f9b473e0bbf4">
  <xsd:schema xmlns:xsd="http://www.w3.org/2001/XMLSchema" xmlns:xs="http://www.w3.org/2001/XMLSchema" xmlns:p="http://schemas.microsoft.com/office/2006/metadata/properties" xmlns:ns2="2837edd9-70a3-4ac3-9f97-1261bfd3dd9f" xmlns:ns3="ea3c5cb1-2b11-4fb8-a673-0a405cda1a7c" targetNamespace="http://schemas.microsoft.com/office/2006/metadata/properties" ma:root="true" ma:fieldsID="b409b66db341def27a70040bb57593c5" ns2:_="" ns3:_="">
    <xsd:import namespace="2837edd9-70a3-4ac3-9f97-1261bfd3dd9f"/>
    <xsd:import namespace="ea3c5cb1-2b11-4fb8-a673-0a405cda1a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37edd9-70a3-4ac3-9f97-1261bfd3dd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3c5cb1-2b11-4fb8-a673-0a405cda1a7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226485-2099-45E8-ADEC-A68759C07D6E}">
  <ds:schemaRefs>
    <ds:schemaRef ds:uri="http://schemas.microsoft.com/office/infopath/2007/PartnerControls"/>
    <ds:schemaRef ds:uri="ea3c5cb1-2b11-4fb8-a673-0a405cda1a7c"/>
    <ds:schemaRef ds:uri="2837edd9-70a3-4ac3-9f97-1261bfd3dd9f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33CC959-1643-48DD-9191-B7CD2A5FE9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751F33-BB74-4851-A7CB-E6677D95B3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37edd9-70a3-4ac3-9f97-1261bfd3dd9f"/>
    <ds:schemaRef ds:uri="ea3c5cb1-2b11-4fb8-a673-0a405cda1a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dd02d64-b7f3-43f7-a145-cfd68d338edf}" enabled="1" method="Standard" siteId="{0693b5ba-4b18-4d7b-9341-f32f400a549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156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 Black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California Financing Coordinating Committee (CFCC)</dc:title>
  <dc:subject>2026 Spring Flyer</dc:subject>
  <dc:creator>California Financing Coordinating Committee (CFCC)</dc:creator>
  <cp:keywords>cfcc</cp:keywords>
  <cp:lastModifiedBy>Hui "Betty" Bian</cp:lastModifiedBy>
  <cp:revision>3</cp:revision>
  <dcterms:created xsi:type="dcterms:W3CDTF">2026-09-02T17:57:44Z</dcterms:created>
  <dcterms:modified xsi:type="dcterms:W3CDTF">2026-09-11T18:07:12Z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2026-04-06T00:00:00Z</vt:filetime>
  </property>
  <property fmtid="{D5CDD505-2E9C-101B-9397-08002B2CF9AE}" pid="3" name="Creator">
    <vt:lpwstr>Adobe InDesign 20.2 (Windows)</vt:lpwstr>
  </property>
  <property fmtid="{D5CDD505-2E9C-101B-9397-08002B2CF9AE}" pid="4" name="LastSaved">
    <vt:filetime>2026-09-02T00:00:00Z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0x010100C6F72188AA19264CB36545EBF70D84EA</vt:lpwstr>
  </property>
</Properties>
</file>