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20"/>
  </p:notesMasterIdLst>
  <p:handoutMasterIdLst>
    <p:handoutMasterId r:id="rId21"/>
  </p:handoutMasterIdLst>
  <p:sldIdLst>
    <p:sldId id="256" r:id="rId2"/>
    <p:sldId id="372" r:id="rId3"/>
    <p:sldId id="379" r:id="rId4"/>
    <p:sldId id="335" r:id="rId5"/>
    <p:sldId id="344" r:id="rId6"/>
    <p:sldId id="287" r:id="rId7"/>
    <p:sldId id="342" r:id="rId8"/>
    <p:sldId id="388" r:id="rId9"/>
    <p:sldId id="257" r:id="rId10"/>
    <p:sldId id="390" r:id="rId11"/>
    <p:sldId id="387" r:id="rId12"/>
    <p:sldId id="258" r:id="rId13"/>
    <p:sldId id="386" r:id="rId14"/>
    <p:sldId id="259" r:id="rId15"/>
    <p:sldId id="385" r:id="rId16"/>
    <p:sldId id="260" r:id="rId17"/>
    <p:sldId id="384" r:id="rId18"/>
    <p:sldId id="306" r:id="rId19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8C0"/>
    <a:srgbClr val="CB9F5B"/>
    <a:srgbClr val="66FFFF"/>
    <a:srgbClr val="B2B4BC"/>
    <a:srgbClr val="244AB3"/>
    <a:srgbClr val="6699FF"/>
    <a:srgbClr val="1A6EFF"/>
    <a:srgbClr val="66CCFF"/>
    <a:srgbClr val="A3ABD2"/>
    <a:srgbClr val="244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32" autoAdjust="0"/>
    <p:restoredTop sz="89006" autoAdjust="0"/>
  </p:normalViewPr>
  <p:slideViewPr>
    <p:cSldViewPr>
      <p:cViewPr varScale="1">
        <p:scale>
          <a:sx n="51" d="100"/>
          <a:sy n="51" d="100"/>
        </p:scale>
        <p:origin x="797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3211"/>
    </p:cViewPr>
  </p:sorterViewPr>
  <p:notesViewPr>
    <p:cSldViewPr>
      <p:cViewPr varScale="1">
        <p:scale>
          <a:sx n="66" d="100"/>
          <a:sy n="66" d="100"/>
        </p:scale>
        <p:origin x="3106" y="72"/>
      </p:cViewPr>
      <p:guideLst>
        <p:guide orient="horz" pos="2928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6" cy="465138"/>
          </a:xfrm>
          <a:prstGeom prst="rect">
            <a:avLst/>
          </a:prstGeom>
        </p:spPr>
        <p:txBody>
          <a:bodyPr vert="horz" lIns="90706" tIns="45353" rIns="90706" bIns="45353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927" y="0"/>
            <a:ext cx="3038476" cy="465138"/>
          </a:xfrm>
          <a:prstGeom prst="rect">
            <a:avLst/>
          </a:prstGeom>
        </p:spPr>
        <p:txBody>
          <a:bodyPr vert="horz" lIns="90706" tIns="45353" rIns="90706" bIns="45353" rtlCol="0"/>
          <a:lstStyle>
            <a:lvl1pPr algn="r">
              <a:defRPr sz="1100"/>
            </a:lvl1pPr>
          </a:lstStyle>
          <a:p>
            <a:r>
              <a:rPr lang="en-US" dirty="0"/>
              <a:t>USBR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3038476" cy="465138"/>
          </a:xfrm>
          <a:prstGeom prst="rect">
            <a:avLst/>
          </a:prstGeom>
        </p:spPr>
        <p:txBody>
          <a:bodyPr vert="horz" lIns="90706" tIns="45353" rIns="90706" bIns="45353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5"/>
            <a:ext cx="3038476" cy="465138"/>
          </a:xfrm>
          <a:prstGeom prst="rect">
            <a:avLst/>
          </a:prstGeom>
        </p:spPr>
        <p:txBody>
          <a:bodyPr vert="horz" lIns="90706" tIns="45353" rIns="90706" bIns="45353" rtlCol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641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7840" cy="464820"/>
          </a:xfrm>
          <a:prstGeom prst="rect">
            <a:avLst/>
          </a:prstGeom>
        </p:spPr>
        <p:txBody>
          <a:bodyPr vert="horz" lIns="92429" tIns="46215" rIns="92429" bIns="46215" rtlCol="0"/>
          <a:lstStyle>
            <a:lvl1pPr algn="l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2429" tIns="46215" rIns="92429" bIns="46215" rtlCol="0"/>
          <a:lstStyle>
            <a:lvl1pPr algn="r">
              <a:defRPr sz="1100">
                <a:latin typeface="Arial" charset="0"/>
              </a:defRPr>
            </a:lvl1pPr>
          </a:lstStyle>
          <a:p>
            <a:pPr>
              <a:defRPr/>
            </a:pPr>
            <a:fld id="{74BD492F-9CD1-43EB-8F0B-2311D31FE654}" type="datetimeFigureOut">
              <a:rPr lang="en-US"/>
              <a:pPr>
                <a:defRPr/>
              </a:pPr>
              <a:t>5/24/2024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9" tIns="46215" rIns="92429" bIns="4621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29" tIns="46215" rIns="92429" bIns="462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967"/>
            <a:ext cx="3037840" cy="464820"/>
          </a:xfrm>
          <a:prstGeom prst="rect">
            <a:avLst/>
          </a:prstGeom>
        </p:spPr>
        <p:txBody>
          <a:bodyPr vert="horz" lIns="92429" tIns="46215" rIns="92429" bIns="46215" rtlCol="0" anchor="b"/>
          <a:lstStyle>
            <a:lvl1pPr algn="l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67"/>
            <a:ext cx="3037840" cy="464820"/>
          </a:xfrm>
          <a:prstGeom prst="rect">
            <a:avLst/>
          </a:prstGeom>
        </p:spPr>
        <p:txBody>
          <a:bodyPr vert="horz" lIns="92429" tIns="46215" rIns="92429" bIns="46215" rtlCol="0" anchor="b"/>
          <a:lstStyle>
            <a:lvl1pPr algn="r">
              <a:defRPr sz="1100">
                <a:latin typeface="Arial" charset="0"/>
              </a:defRPr>
            </a:lvl1pPr>
          </a:lstStyle>
          <a:p>
            <a:pPr>
              <a:defRPr/>
            </a:pPr>
            <a:fld id="{7D8A0707-8CBE-452E-90FD-F440DD5EFF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2354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279040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632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66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Suggest to Bookmark</a:t>
            </a:r>
            <a:r>
              <a:rPr lang="en-US" baseline="0" dirty="0"/>
              <a:t> the website and check it monthly starting in Oct/Nov of each year</a:t>
            </a:r>
          </a:p>
          <a:p>
            <a:r>
              <a:rPr lang="en-US" baseline="0" dirty="0"/>
              <a:t>Read the FOA, what is the objective of the FOA</a:t>
            </a:r>
          </a:p>
          <a:p>
            <a:r>
              <a:rPr lang="en-US" baseline="0" dirty="0"/>
              <a:t>Register early with Grants.gov</a:t>
            </a:r>
          </a:p>
          <a:p>
            <a:r>
              <a:rPr lang="en-US" baseline="0" dirty="0"/>
              <a:t>If your agency is selected for an award, register with ASAP, which is the online payment software</a:t>
            </a:r>
          </a:p>
          <a:p>
            <a:r>
              <a:rPr lang="en-US" baseline="0" dirty="0"/>
              <a:t>If your agency is not select, as for a debrief to be able to prepare for the next year or next FOA</a:t>
            </a:r>
          </a:p>
          <a:p>
            <a:endParaRPr lang="en-US" baseline="0" dirty="0"/>
          </a:p>
          <a:p>
            <a:r>
              <a:rPr lang="en-US" baseline="0" dirty="0"/>
              <a:t>Understand that a 50% cost share is non-Federal funding, so if you receive State funding for your project, that can count as your portion of your cost share.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014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0" i="0" u="none" baseline="0" dirty="0"/>
              <a:t>2010-2016 = 60 grants = 302,492 AFY is a combination of water conservation and water better management</a:t>
            </a:r>
          </a:p>
          <a:p>
            <a:endParaRPr lang="en-US" b="0" i="0" u="none" baseline="0" dirty="0"/>
          </a:p>
          <a:p>
            <a:r>
              <a:rPr lang="en-US" b="0" i="0" u="none" baseline="0" dirty="0"/>
              <a:t>2010-2016 = 60 grants = 149,719 AFY water conservation and 152,777 AFY water better management</a:t>
            </a:r>
          </a:p>
          <a:p>
            <a:endParaRPr lang="en-US" b="0" i="0" u="none" baseline="0" dirty="0"/>
          </a:p>
        </p:txBody>
      </p:sp>
    </p:spTree>
    <p:extLst>
      <p:ext uri="{BB962C8B-B14F-4D97-AF65-F5344CB8AC3E}">
        <p14:creationId xmlns:p14="http://schemas.microsoft.com/office/powerpoint/2010/main" val="921344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0" i="0" u="none" dirty="0"/>
              <a:t>Partnership</a:t>
            </a:r>
            <a:r>
              <a:rPr lang="en-US" b="0" i="0" u="none" baseline="0" dirty="0"/>
              <a:t> with NRCS</a:t>
            </a:r>
          </a:p>
          <a:p>
            <a:endParaRPr lang="en-US" b="0" i="0" u="none" baseline="0" dirty="0"/>
          </a:p>
          <a:p>
            <a:r>
              <a:rPr lang="en-US" b="0" i="0" u="none" baseline="0" dirty="0"/>
              <a:t>Reclamation funding helps the districts side</a:t>
            </a:r>
          </a:p>
          <a:p>
            <a:r>
              <a:rPr lang="en-US" b="0" i="0" u="none" baseline="0" dirty="0"/>
              <a:t>And NRCS funding helps the farmer side</a:t>
            </a:r>
          </a:p>
          <a:p>
            <a:endParaRPr lang="en-US" b="0" i="0" u="none" baseline="0" dirty="0"/>
          </a:p>
          <a:p>
            <a:r>
              <a:rPr lang="en-US" b="0" i="0" u="none" baseline="0" dirty="0"/>
              <a:t>When applying, look for farmers that are committed to participate and are ready to go</a:t>
            </a:r>
            <a:endParaRPr lang="en-US" b="0" i="0" u="none" dirty="0"/>
          </a:p>
        </p:txBody>
      </p:sp>
    </p:spTree>
    <p:extLst>
      <p:ext uri="{BB962C8B-B14F-4D97-AF65-F5344CB8AC3E}">
        <p14:creationId xmlns:p14="http://schemas.microsoft.com/office/powerpoint/2010/main" val="579607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baseline="0" dirty="0"/>
              <a:t>The other website is usbr.gov/</a:t>
            </a:r>
            <a:r>
              <a:rPr lang="en-US" b="0" baseline="0" dirty="0" err="1"/>
              <a:t>WaterSMART</a:t>
            </a:r>
            <a:endParaRPr lang="en-US" b="0" baseline="0" dirty="0"/>
          </a:p>
          <a:p>
            <a:endParaRPr lang="en-US" b="0" baseline="0" dirty="0"/>
          </a:p>
          <a:p>
            <a:r>
              <a:rPr lang="en-US" b="0" baseline="0" dirty="0"/>
              <a:t>Take </a:t>
            </a:r>
            <a:r>
              <a:rPr lang="en-US" b="0" baseline="0" dirty="0" err="1"/>
              <a:t>aways</a:t>
            </a:r>
            <a:r>
              <a:rPr lang="en-US" b="0" baseline="0" dirty="0"/>
              <a:t>:</a:t>
            </a:r>
          </a:p>
          <a:p>
            <a:r>
              <a:rPr lang="en-US" b="0" baseline="0" dirty="0"/>
              <a:t>Go to grants.gov and register for email notification or check them out around </a:t>
            </a:r>
            <a:r>
              <a:rPr lang="en-US" b="0" baseline="0" dirty="0" err="1"/>
              <a:t>oct</a:t>
            </a:r>
            <a:r>
              <a:rPr lang="en-US" b="0" baseline="0" dirty="0"/>
              <a:t>/</a:t>
            </a:r>
            <a:r>
              <a:rPr lang="en-US" b="0" baseline="0" dirty="0" err="1"/>
              <a:t>nov</a:t>
            </a:r>
            <a:endParaRPr lang="en-US" b="0" baseline="0" dirty="0"/>
          </a:p>
          <a:p>
            <a:r>
              <a:rPr lang="en-US" b="0" baseline="0" dirty="0"/>
              <a:t>Apply to multiple grants</a:t>
            </a:r>
          </a:p>
          <a:p>
            <a:r>
              <a:rPr lang="en-US" b="0" baseline="0" dirty="0"/>
              <a:t>Make sure your application addresses the benefits, goals, and criteria identified in each FOA</a:t>
            </a:r>
          </a:p>
          <a:p>
            <a:r>
              <a:rPr lang="en-US" b="0" baseline="0" dirty="0"/>
              <a:t>Visit and bookmark our </a:t>
            </a:r>
            <a:r>
              <a:rPr lang="en-US" b="0" baseline="0" dirty="0" err="1"/>
              <a:t>watershare</a:t>
            </a:r>
            <a:r>
              <a:rPr lang="en-US" b="0" baseline="0" dirty="0"/>
              <a:t> website, wealth of information, grant opportunities and water conservation information, along with past projects that have been awarded.</a:t>
            </a:r>
          </a:p>
          <a:p>
            <a:endParaRPr lang="en-US" b="0" baseline="0" dirty="0"/>
          </a:p>
          <a:p>
            <a:r>
              <a:rPr lang="en-US" b="0" baseline="0" dirty="0"/>
              <a:t>____________ and I will be available at the breakout session to answer any questions. Come talk to us about your projects.</a:t>
            </a:r>
          </a:p>
        </p:txBody>
      </p:sp>
    </p:spTree>
    <p:extLst>
      <p:ext uri="{BB962C8B-B14F-4D97-AF65-F5344CB8AC3E}">
        <p14:creationId xmlns:p14="http://schemas.microsoft.com/office/powerpoint/2010/main" val="1849438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1868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Arial Bold – 36 Point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Level 1 – Arial Bold 24 Point</a:t>
            </a:r>
          </a:p>
          <a:p>
            <a:pPr lvl="1"/>
            <a:r>
              <a:rPr lang="en-US"/>
              <a:t>Second level – Arial Bold 20 Point</a:t>
            </a:r>
          </a:p>
          <a:p>
            <a:pPr lvl="2"/>
            <a:r>
              <a:rPr lang="en-US"/>
              <a:t>Third level – Arial Bold 18 Point</a:t>
            </a:r>
          </a:p>
          <a:p>
            <a:pPr lvl="3"/>
            <a:r>
              <a:rPr lang="en-US"/>
              <a:t>Fourth level – Arial Bold 16 Point</a:t>
            </a:r>
          </a:p>
          <a:p>
            <a:pPr lvl="4"/>
            <a:r>
              <a:rPr lang="en-US"/>
              <a:t>Fifth level – Arial Bold 14 Point</a:t>
            </a:r>
          </a:p>
          <a:p>
            <a:pPr lvl="4"/>
            <a:endParaRPr lang="en-US"/>
          </a:p>
          <a:p>
            <a:pPr lvl="4"/>
            <a:endParaRPr lang="en-US"/>
          </a:p>
          <a:p>
            <a:pPr lvl="0"/>
            <a:r>
              <a:rPr lang="en-US"/>
              <a:t>Left Justified, No Centering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graber@usbr.gov" TargetMode="External"/><Relationship Id="rId2" Type="http://schemas.openxmlformats.org/officeDocument/2006/relationships/hyperlink" Target="http://www.usbr.gov/WaterSMART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aomorgan@usbr.gov" TargetMode="External"/><Relationship Id="rId4" Type="http://schemas.openxmlformats.org/officeDocument/2006/relationships/hyperlink" Target="mailto:smicek@usbr.go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omorgan@usbr.gov" TargetMode="External"/><Relationship Id="rId2" Type="http://schemas.openxmlformats.org/officeDocument/2006/relationships/hyperlink" Target="http://www.usbr.gov/WaterSMART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mailto:ihoiby@usbr.go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graber@usbr.gov" TargetMode="External"/><Relationship Id="rId2" Type="http://schemas.openxmlformats.org/officeDocument/2006/relationships/hyperlink" Target="http://www.usbr.gov/WaterSMAR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hoiby@usbr.gov" TargetMode="External"/><Relationship Id="rId2" Type="http://schemas.openxmlformats.org/officeDocument/2006/relationships/hyperlink" Target="http://www.usbr.gov/WaterSMAR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mailto:slooper@usbr.gov" TargetMode="External"/><Relationship Id="rId4" Type="http://schemas.openxmlformats.org/officeDocument/2006/relationships/hyperlink" Target="mailto:nmccann@usbr.go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menendez@usbr.gov" TargetMode="External"/><Relationship Id="rId2" Type="http://schemas.openxmlformats.org/officeDocument/2006/relationships/hyperlink" Target="http://www.usbr.gov/WaterSMAR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menendez@usbr.gov" TargetMode="External"/><Relationship Id="rId2" Type="http://schemas.openxmlformats.org/officeDocument/2006/relationships/hyperlink" Target="http://www.usbr.gov/WaterSMAR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menendez@usbr.gov" TargetMode="External"/><Relationship Id="rId2" Type="http://schemas.openxmlformats.org/officeDocument/2006/relationships/hyperlink" Target="http://www.usbr.gov/WaterSMAR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br.gov/mp/watershare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rants.gov/" TargetMode="External"/><Relationship Id="rId5" Type="http://schemas.openxmlformats.org/officeDocument/2006/relationships/hyperlink" Target="http://www.usbr.gov/lc/socal/wtrcons.html" TargetMode="External"/><Relationship Id="rId4" Type="http://schemas.openxmlformats.org/officeDocument/2006/relationships/hyperlink" Target="http://www.usbr.gov/watersmar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Jsimes@usbr.gov" TargetMode="External"/><Relationship Id="rId3" Type="http://schemas.openxmlformats.org/officeDocument/2006/relationships/hyperlink" Target="mailto:SPhenderson@usbr.gov" TargetMode="External"/><Relationship Id="rId7" Type="http://schemas.openxmlformats.org/officeDocument/2006/relationships/hyperlink" Target="mailto:Dwhite@usbr.gov" TargetMode="External"/><Relationship Id="rId2" Type="http://schemas.openxmlformats.org/officeDocument/2006/relationships/hyperlink" Target="mailto:Jberens@usbr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sutton@usbr.gov" TargetMode="External"/><Relationship Id="rId5" Type="http://schemas.openxmlformats.org/officeDocument/2006/relationships/hyperlink" Target="mailto:Dpage@usbr.gov" TargetMode="External"/><Relationship Id="rId4" Type="http://schemas.openxmlformats.org/officeDocument/2006/relationships/hyperlink" Target="mailto:Glee@usbr.gov" TargetMode="Externa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br.gov/watersmar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hyperlink" Target="http://www.grants.go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nmccann@usbr.gov" TargetMode="External"/><Relationship Id="rId7" Type="http://schemas.openxmlformats.org/officeDocument/2006/relationships/hyperlink" Target="http://www.usbr.gov/WaterSMART" TargetMode="External"/><Relationship Id="rId2" Type="http://schemas.openxmlformats.org/officeDocument/2006/relationships/hyperlink" Target="mailto:jgerman@usbr.gov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looper@usbr.gov" TargetMode="External"/><Relationship Id="rId2" Type="http://schemas.openxmlformats.org/officeDocument/2006/relationships/hyperlink" Target="http://www.usbr.gov/WaterSMAR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8"/>
          <p:cNvSpPr txBox="1">
            <a:spLocks noChangeArrowheads="1"/>
          </p:cNvSpPr>
          <p:nvPr/>
        </p:nvSpPr>
        <p:spPr bwMode="auto">
          <a:xfrm>
            <a:off x="1" y="2082225"/>
            <a:ext cx="1219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dirty="0"/>
              <a:t>Water Conservation: Financial Assistance Opportunities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9366" y="5874682"/>
            <a:ext cx="4493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U.S. Department of the Interior </a:t>
            </a:r>
          </a:p>
          <a:p>
            <a:pPr algn="ctr"/>
            <a:r>
              <a:rPr lang="en-US" sz="2400" dirty="0"/>
              <a:t>Spring 2024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3" y="3009771"/>
            <a:ext cx="3314697" cy="226590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CB9F5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 descr="J:\Water Conservation\Newsletter\NEXT\SSJID\CONSTRUC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122" y="2799049"/>
            <a:ext cx="2012950" cy="2687351"/>
          </a:xfrm>
          <a:prstGeom prst="rect">
            <a:avLst/>
          </a:prstGeom>
          <a:noFill/>
          <a:ln w="38100">
            <a:solidFill>
              <a:srgbClr val="CB9F5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:\PUB410\Water Conservation\Grant Programs\CALFED\CALFED 2010\SLDMWA (anna)\JPP\SLDMWA 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9536" y="2928936"/>
            <a:ext cx="2641387" cy="2286000"/>
          </a:xfrm>
          <a:prstGeom prst="rect">
            <a:avLst/>
          </a:prstGeom>
          <a:noFill/>
          <a:ln w="38100">
            <a:solidFill>
              <a:srgbClr val="CB9F5B"/>
            </a:solidFill>
          </a:ln>
        </p:spPr>
      </p:pic>
      <p:pic>
        <p:nvPicPr>
          <p:cNvPr id="2052" name="Picture 4" descr="J:\Water Conservation\Pictures\CVP_Measurement_Tour_2012\2_TID\IMG_060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2" t="1" r="11618" b="32612"/>
          <a:stretch/>
        </p:blipFill>
        <p:spPr bwMode="auto">
          <a:xfrm>
            <a:off x="7291720" y="2741007"/>
            <a:ext cx="2164202" cy="2745393"/>
          </a:xfrm>
          <a:prstGeom prst="rect">
            <a:avLst/>
          </a:prstGeom>
          <a:noFill/>
          <a:ln w="38100">
            <a:solidFill>
              <a:srgbClr val="CB9F5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:\PUB410\Water Conservation\Grant Programs\WaterSMART\2010\Henry Miller RD\photos\LCW construction.jpg"/>
          <p:cNvPicPr>
            <a:picLocks noChangeAspect="1" noChangeArrowheads="1"/>
          </p:cNvPicPr>
          <p:nvPr/>
        </p:nvPicPr>
        <p:blipFill>
          <a:blip r:embed="rId7" cstate="print"/>
          <a:srcRect r="11714"/>
          <a:stretch>
            <a:fillRect/>
          </a:stretch>
        </p:blipFill>
        <p:spPr bwMode="auto">
          <a:xfrm>
            <a:off x="9379722" y="2928937"/>
            <a:ext cx="2667000" cy="2265905"/>
          </a:xfrm>
          <a:prstGeom prst="rect">
            <a:avLst/>
          </a:prstGeom>
          <a:noFill/>
          <a:ln w="38100">
            <a:solidFill>
              <a:srgbClr val="CB9F5B"/>
            </a:solidFill>
          </a:ln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23D4BF46-670C-4EB9-AE22-1151485EFD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21" y="136504"/>
            <a:ext cx="6248400" cy="18078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96485D-82AB-4C63-B03D-09BB6CBEE6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77600" y="5791200"/>
            <a:ext cx="780356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15353" y="6759724"/>
            <a:ext cx="923365" cy="86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lnSpc>
                <a:spcPts val="657"/>
              </a:lnSpc>
            </a:pPr>
            <a:r>
              <a:rPr sz="574" spc="-9" dirty="0">
                <a:latin typeface="Calibri"/>
                <a:cs typeface="Calibri"/>
                <a:hlinkClick r:id="rId2"/>
              </a:rPr>
              <a:t>www.usbr.gov/WaterSMART</a:t>
            </a:r>
            <a:endParaRPr sz="574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9020046" y="7661020"/>
            <a:ext cx="864234" cy="11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6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1206">
              <a:lnSpc>
                <a:spcPts val="657"/>
              </a:lnSpc>
            </a:pPr>
            <a:r>
              <a:rPr lang="en-US"/>
              <a:t>Last</a:t>
            </a:r>
            <a:r>
              <a:rPr lang="en-US" spc="55"/>
              <a:t> </a:t>
            </a:r>
            <a:r>
              <a:rPr lang="en-US"/>
              <a:t>Updated</a:t>
            </a:r>
            <a:r>
              <a:rPr lang="en-US" spc="270"/>
              <a:t> </a:t>
            </a:r>
            <a:r>
              <a:rPr lang="en-US" spc="-10"/>
              <a:t>5/7/2024</a:t>
            </a:r>
            <a:endParaRPr spc="-9"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09600" y="201705"/>
          <a:ext cx="11125198" cy="62291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3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4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8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2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3131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</a:t>
                      </a:r>
                      <a:endParaRPr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240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296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Eligible</a:t>
                      </a:r>
                      <a:r>
                        <a:rPr sz="1200" b="1" spc="1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Applicants</a:t>
                      </a:r>
                      <a:endParaRPr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240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296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Federal/Non-Federal</a:t>
                      </a:r>
                      <a:r>
                        <a:rPr sz="1200" b="1" spc="155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r>
                        <a:rPr sz="1200" b="1" spc="16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Share</a:t>
                      </a:r>
                      <a:endParaRPr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240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296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endParaRPr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240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296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Current</a:t>
                      </a:r>
                      <a:r>
                        <a:rPr sz="1200" b="1" spc="8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Status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240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2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2004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Environmental</a:t>
                      </a:r>
                      <a:r>
                        <a:rPr sz="1200" b="1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</a:t>
                      </a:r>
                      <a:r>
                        <a:rPr sz="1200" b="1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Resources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conservation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efficiency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projects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45085">
                        <a:lnSpc>
                          <a:spcPct val="121200"/>
                        </a:lnSpc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that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result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quantifiable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sustained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savings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benefit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ecological values;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management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or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infrastructure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improvements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mitigate drought-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related</a:t>
                      </a:r>
                      <a:r>
                        <a:rPr sz="1200" spc="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impacts</a:t>
                      </a:r>
                      <a:r>
                        <a:rPr sz="1200" spc="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ecological values;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watershed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management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or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restoration</a:t>
                      </a:r>
                      <a:r>
                        <a:rPr sz="1200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projects</a:t>
                      </a:r>
                      <a:r>
                        <a:rPr sz="1200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benefitting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ecological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values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that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have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nexus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resources</a:t>
                      </a:r>
                      <a:r>
                        <a:rPr sz="1200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or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resources</a:t>
                      </a:r>
                      <a:r>
                        <a:rPr sz="1200" spc="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management.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</a:t>
                      </a:r>
                      <a:r>
                        <a:rPr sz="1200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Contact: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Robin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Graber</a:t>
                      </a:r>
                      <a:r>
                        <a:rPr sz="1200" spc="4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3"/>
                        </a:rPr>
                        <a:t>rgraber@usbr.gov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Applicant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eligibility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is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as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described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above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with</a:t>
                      </a:r>
                      <a:r>
                        <a:rPr lang="en-US"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addition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Category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Applicants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as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described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below.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28575">
                        <a:lnSpc>
                          <a:spcPct val="121200"/>
                        </a:lnSpc>
                      </a:pP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Category</a:t>
                      </a:r>
                      <a:r>
                        <a:rPr sz="1200" spc="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</a:t>
                      </a:r>
                      <a:r>
                        <a:rPr sz="1200" spc="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Applicants:</a:t>
                      </a:r>
                      <a:r>
                        <a:rPr sz="1200" spc="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Non-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profit</a:t>
                      </a:r>
                      <a:r>
                        <a:rPr sz="1200" spc="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conservation organizations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submitting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application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 </a:t>
                      </a:r>
                      <a:r>
                        <a:rPr sz="1200" spc="-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project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implement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nature-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based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solution</a:t>
                      </a:r>
                      <a:r>
                        <a:rPr sz="1200" spc="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on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Federal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land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may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submit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application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without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Category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partner,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if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they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demonstrate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that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entities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described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Category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from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applicable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service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area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have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been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notified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do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not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object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general,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up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$3,000,000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Federal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funds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may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awarded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projects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completed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within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three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years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with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costs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greater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than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25400">
                        <a:lnSpc>
                          <a:spcPct val="121200"/>
                        </a:lnSpc>
                      </a:pP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$6,000,000.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Up to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$5,000,000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Federal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funds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may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awarded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watershed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group,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which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meets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definition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Section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6001(6)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Cooperative Watershed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Management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Act,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completed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within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five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years,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with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limitation.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Non-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Federal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Share: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25%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</a:t>
                      </a:r>
                      <a:r>
                        <a:rPr lang="en-US" sz="1200" spc="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costs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This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opportunity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will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used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allocate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several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sources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BIL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funding.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Approximately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$50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million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June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18,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2024,</a:t>
                      </a:r>
                      <a:r>
                        <a:rPr sz="1200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deadline</a:t>
                      </a:r>
                      <a:r>
                        <a:rPr sz="1200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approximately</a:t>
                      </a:r>
                      <a:r>
                        <a:rPr sz="1200" spc="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$45</a:t>
                      </a:r>
                      <a:r>
                        <a:rPr sz="1200" spc="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million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March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11,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2025, deadline.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FY23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Opportunity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168910">
                        <a:lnSpc>
                          <a:spcPct val="121200"/>
                        </a:lnSpc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selections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were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announced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on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November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15,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2023.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projects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were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selected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receive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$51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million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BIL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funds.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36830">
                        <a:lnSpc>
                          <a:spcPct val="121200"/>
                        </a:lnSpc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FY24/25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r>
                        <a:rPr lang="en-US"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Opportunity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was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posted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on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April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18,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2024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with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first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round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applications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June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18,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2024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second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round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due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March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11,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2025.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9444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Applied</a:t>
                      </a:r>
                      <a:r>
                        <a:rPr sz="1200" b="1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Science</a:t>
                      </a:r>
                      <a:r>
                        <a:rPr sz="1200" b="1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Grants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30480">
                        <a:lnSpc>
                          <a:spcPct val="1212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Projects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develop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hydrologic</a:t>
                      </a:r>
                      <a:r>
                        <a:rPr sz="1200" spc="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information</a:t>
                      </a:r>
                      <a:r>
                        <a:rPr sz="1200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management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tools,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improve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modeling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forecasting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capabilities,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nature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based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solutions.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</a:t>
                      </a:r>
                      <a:r>
                        <a:rPr sz="1200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Contacts: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116205">
                        <a:lnSpc>
                          <a:spcPct val="121200"/>
                        </a:lnSpc>
                        <a:tabLst>
                          <a:tab pos="930910" algn="l"/>
                        </a:tabLst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Stephanie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Micek</a:t>
                      </a:r>
                      <a:r>
                        <a:rPr lang="en-US" sz="1200" spc="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4"/>
                        </a:rPr>
                        <a:t>smicek@usbr.gov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en-US" sz="1200" spc="-1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116205">
                        <a:lnSpc>
                          <a:spcPct val="121200"/>
                        </a:lnSpc>
                        <a:tabLst>
                          <a:tab pos="930910" algn="l"/>
                        </a:tabLst>
                      </a:pPr>
                      <a:r>
                        <a:rPr sz="12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Avra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Morgan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5"/>
                        </a:rPr>
                        <a:t>aomorgan@usbr.gov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States,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Indian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tribes,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irrigation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districts,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</a:t>
                      </a:r>
                      <a:r>
                        <a:rPr lang="en-US"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districts,</a:t>
                      </a:r>
                      <a:r>
                        <a:rPr sz="1200" spc="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universities,</a:t>
                      </a:r>
                      <a:r>
                        <a:rPr sz="1200" spc="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non-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profit</a:t>
                      </a:r>
                      <a:r>
                        <a:rPr sz="1200" spc="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research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institutions,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organizations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with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or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power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delivery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authority,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or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non-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profit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organizations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located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Western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States,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Alaska,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Hawaii,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American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Samoa,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Guam,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Northern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Mariana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Islands,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Virgin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Islands,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or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Puerto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Rico.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Up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$400,000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agreement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</a:t>
                      </a:r>
                      <a:r>
                        <a:rPr lang="en-US" sz="1200" spc="-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that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can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completed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within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two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years.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146685">
                        <a:lnSpc>
                          <a:spcPct val="121200"/>
                        </a:lnSpc>
                      </a:pP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Non-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Federal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Share: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en-US" sz="1200" spc="-2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146685">
                        <a:lnSpc>
                          <a:spcPct val="121200"/>
                        </a:lnSpc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25-50%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or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greater.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This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opportunity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will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used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allocate approximately</a:t>
                      </a:r>
                      <a:r>
                        <a:rPr sz="1200" spc="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$10</a:t>
                      </a:r>
                      <a:r>
                        <a:rPr sz="1200" spc="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million</a:t>
                      </a:r>
                      <a:r>
                        <a:rPr sz="1200" spc="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FY23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available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FY24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appropriations.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FY23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Opportunity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selections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were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announced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on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April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17,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2024.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51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projects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were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selected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receive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$13.3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million in BIL and</a:t>
                      </a:r>
                      <a:r>
                        <a:rPr sz="1200" spc="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appropriated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funds.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153035">
                        <a:lnSpc>
                          <a:spcPct val="121200"/>
                        </a:lnSpc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Reclamation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expects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post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FY24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Opportunity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September 2024.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315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15353" y="6759724"/>
            <a:ext cx="923365" cy="86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lnSpc>
                <a:spcPts val="657"/>
              </a:lnSpc>
            </a:pPr>
            <a:r>
              <a:rPr sz="574" spc="-9" dirty="0">
                <a:latin typeface="Calibri"/>
                <a:cs typeface="Calibri"/>
                <a:hlinkClick r:id="rId2"/>
              </a:rPr>
              <a:t>www.usbr.gov/WaterSMART</a:t>
            </a:r>
            <a:endParaRPr sz="574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9020046" y="7661020"/>
            <a:ext cx="864234" cy="11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6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1206">
              <a:lnSpc>
                <a:spcPts val="657"/>
              </a:lnSpc>
            </a:pPr>
            <a:r>
              <a:rPr lang="en-US"/>
              <a:t>Last</a:t>
            </a:r>
            <a:r>
              <a:rPr lang="en-US" spc="55"/>
              <a:t> </a:t>
            </a:r>
            <a:r>
              <a:rPr lang="en-US"/>
              <a:t>Updated</a:t>
            </a:r>
            <a:r>
              <a:rPr lang="en-US" spc="270"/>
              <a:t> </a:t>
            </a:r>
            <a:r>
              <a:rPr lang="en-US" spc="-10"/>
              <a:t>5/7/2024</a:t>
            </a:r>
            <a:endParaRPr spc="-9"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780631"/>
              </p:ext>
            </p:extLst>
          </p:nvPr>
        </p:nvGraphicFramePr>
        <p:xfrm>
          <a:off x="457200" y="201705"/>
          <a:ext cx="11277598" cy="4772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3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4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8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2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3131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</a:t>
                      </a:r>
                      <a:endParaRPr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240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296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Eligible</a:t>
                      </a:r>
                      <a:r>
                        <a:rPr sz="1200" b="1" spc="1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Applicants</a:t>
                      </a:r>
                      <a:endParaRPr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240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296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Federal/Non-Federal</a:t>
                      </a:r>
                      <a:r>
                        <a:rPr sz="1200" b="1" spc="155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en-US" sz="1200" b="1" spc="155" dirty="0">
                        <a:solidFill>
                          <a:srgbClr val="FFFFF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2095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r>
                        <a:rPr sz="1200" b="1" spc="16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Share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240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296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endParaRPr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240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296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Current</a:t>
                      </a:r>
                      <a:r>
                        <a:rPr sz="1200" b="1" spc="8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Status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240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2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5451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Aquatic</a:t>
                      </a:r>
                      <a:r>
                        <a:rPr sz="1200" b="1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Ecosystem</a:t>
                      </a:r>
                      <a:r>
                        <a:rPr sz="1200" b="1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Restoration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88900">
                        <a:lnSpc>
                          <a:spcPct val="1212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study,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design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construction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aquatic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ecosystem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restoration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projects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that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are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collaboratively</a:t>
                      </a:r>
                      <a:r>
                        <a:rPr sz="1200" spc="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developed,</a:t>
                      </a:r>
                      <a:r>
                        <a:rPr sz="1200" spc="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have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widespread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regional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benefits,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are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purpose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improving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health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fisheries,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wildlife,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aquatic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habitat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through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restoration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improved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fish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passage.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</a:t>
                      </a:r>
                      <a:r>
                        <a:rPr sz="1200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Contacts: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116205">
                        <a:lnSpc>
                          <a:spcPct val="121200"/>
                        </a:lnSpc>
                        <a:tabLst>
                          <a:tab pos="916305" algn="l"/>
                        </a:tabLst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Avra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Morgan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	</a:t>
                      </a:r>
                      <a:r>
                        <a:rPr sz="1200" spc="-1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3"/>
                        </a:rPr>
                        <a:t>aomorgan@usbr.gov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Irene</a:t>
                      </a:r>
                      <a:r>
                        <a:rPr sz="1200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Hoiby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	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4"/>
                        </a:rPr>
                        <a:t>ihoiby@usbr.gov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Category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Applicants: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States,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Tribes,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irrigation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or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districts,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state,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regional,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or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local authorities,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agencies</a:t>
                      </a:r>
                      <a:r>
                        <a:rPr sz="1200" spc="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established</a:t>
                      </a:r>
                      <a:r>
                        <a:rPr sz="1200" spc="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under</a:t>
                      </a:r>
                      <a:r>
                        <a:rPr sz="1200" spc="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State</a:t>
                      </a:r>
                      <a:r>
                        <a:rPr sz="1200" spc="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law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joint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exercise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powers,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other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entities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or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organizations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that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own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dam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that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is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eligible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upgrade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or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modification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located</a:t>
                      </a:r>
                      <a:r>
                        <a:rPr sz="1200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Western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States,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American</a:t>
                      </a:r>
                      <a:r>
                        <a:rPr sz="1200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Samoa,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Guam,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Northern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Mariana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Islands,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or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Virgin Islands.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42545">
                        <a:lnSpc>
                          <a:spcPct val="1212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Category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B</a:t>
                      </a:r>
                      <a:r>
                        <a:rPr sz="1200" spc="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Applicants:</a:t>
                      </a:r>
                      <a:r>
                        <a:rPr sz="1200" spc="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Nonprofit</a:t>
                      </a:r>
                      <a:r>
                        <a:rPr sz="1200" spc="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conservation organizations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acting</a:t>
                      </a:r>
                      <a:r>
                        <a:rPr sz="1200" spc="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 partnership with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entity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above,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with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respect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involving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land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or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infrastructure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owned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by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Category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entity.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Non-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Federal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Share: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35%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Approximately</a:t>
                      </a:r>
                      <a:r>
                        <a:rPr sz="1200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$95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million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available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aquatic ecosystem</a:t>
                      </a:r>
                      <a:r>
                        <a:rPr sz="1200" spc="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restoration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projects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under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BIL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FY23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FY24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(including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Section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40904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Multi-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Benefit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Projects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Improve Watershed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Health)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will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provided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through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this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Opportunity.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l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FY23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FY24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30480" algn="l">
                        <a:lnSpc>
                          <a:spcPct val="100000"/>
                        </a:lnSpc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Opportunity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was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posted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March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14,</a:t>
                      </a:r>
                      <a:r>
                        <a:rPr lang="en-US" sz="1200" spc="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2023.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Applications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FY23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r>
                        <a:rPr sz="1200" spc="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were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June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2023,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selections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were</a:t>
                      </a:r>
                      <a:r>
                        <a:rPr sz="1200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announced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December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19,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2023.</a:t>
                      </a:r>
                      <a:r>
                        <a:rPr sz="1200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projects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were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selected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receive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$51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million</a:t>
                      </a:r>
                      <a:r>
                        <a:rPr sz="1200" spc="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</a:t>
                      </a:r>
                      <a:r>
                        <a:rPr sz="1200" spc="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appropriated</a:t>
                      </a:r>
                      <a:r>
                        <a:rPr sz="1200" spc="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funds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12065">
                        <a:lnSpc>
                          <a:spcPct val="121200"/>
                        </a:lnSpc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Applications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received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by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January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24,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2024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currently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under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review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FY24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funding.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Selections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expected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June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2024.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9949919-ED8E-AC2E-F9B0-9AFC93D391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7600" y="5791200"/>
            <a:ext cx="780356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90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15353" y="6759724"/>
            <a:ext cx="923365" cy="86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lnSpc>
                <a:spcPts val="657"/>
              </a:lnSpc>
            </a:pPr>
            <a:r>
              <a:rPr sz="574" spc="-9" dirty="0">
                <a:latin typeface="Calibri"/>
                <a:cs typeface="Calibri"/>
                <a:hlinkClick r:id="rId2"/>
              </a:rPr>
              <a:t>www.usbr.gov/WaterSMART</a:t>
            </a:r>
            <a:endParaRPr sz="574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9020046" y="7661020"/>
            <a:ext cx="864234" cy="11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6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1206">
              <a:lnSpc>
                <a:spcPts val="657"/>
              </a:lnSpc>
            </a:pPr>
            <a:r>
              <a:rPr lang="en-US"/>
              <a:t>Last</a:t>
            </a:r>
            <a:r>
              <a:rPr lang="en-US" spc="55"/>
              <a:t> </a:t>
            </a:r>
            <a:r>
              <a:rPr lang="en-US"/>
              <a:t>Updated</a:t>
            </a:r>
            <a:r>
              <a:rPr lang="en-US" spc="270"/>
              <a:t> </a:t>
            </a:r>
            <a:r>
              <a:rPr lang="en-US" spc="-10"/>
              <a:t>5/7/2024</a:t>
            </a:r>
            <a:endParaRPr spc="-9"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2996"/>
              </p:ext>
            </p:extLst>
          </p:nvPr>
        </p:nvGraphicFramePr>
        <p:xfrm>
          <a:off x="457200" y="201705"/>
          <a:ext cx="11201402" cy="23861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5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9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9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81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3131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</a:t>
                      </a:r>
                      <a:endParaRPr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240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296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Eligible</a:t>
                      </a:r>
                      <a:r>
                        <a:rPr sz="1200" b="1" spc="1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Applicants</a:t>
                      </a:r>
                      <a:endParaRPr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240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296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Federal/Non-Federal</a:t>
                      </a:r>
                      <a:r>
                        <a:rPr sz="1200" b="1" spc="155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en-US" sz="1200" b="1" spc="155" dirty="0">
                        <a:solidFill>
                          <a:srgbClr val="FFFFF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2095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r>
                        <a:rPr sz="1200" b="1" spc="16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Share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240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296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endParaRPr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240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296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Current</a:t>
                      </a:r>
                      <a:r>
                        <a:rPr sz="1200" b="1" spc="8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Status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240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2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3293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Cooperative</a:t>
                      </a:r>
                      <a:r>
                        <a:rPr sz="1200" b="1" spc="-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Watershed</a:t>
                      </a:r>
                      <a:r>
                        <a:rPr sz="1200" b="1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Management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968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</a:t>
                      </a:r>
                      <a:r>
                        <a:rPr sz="1200" b="1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  <a:r>
                        <a:rPr sz="1200" b="1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Phase</a:t>
                      </a:r>
                      <a:r>
                        <a:rPr sz="1200" b="1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spc="-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152400">
                        <a:lnSpc>
                          <a:spcPct val="121200"/>
                        </a:lnSpc>
                        <a:spcBef>
                          <a:spcPts val="120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Watershed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group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development, watershed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restoration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planning,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watershed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management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design.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</a:t>
                      </a:r>
                      <a:r>
                        <a:rPr sz="1200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Contact: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Robin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Graber</a:t>
                      </a:r>
                      <a:r>
                        <a:rPr sz="1200" spc="204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3"/>
                        </a:rPr>
                        <a:t>rgraber@usbr.gov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States,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Indian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tribes,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local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special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districts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i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(e.g.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</a:t>
                      </a:r>
                      <a:r>
                        <a:rPr sz="1200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irrigation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districts),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local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governmental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entities,</a:t>
                      </a:r>
                      <a:r>
                        <a:rPr sz="1200" spc="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spc="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non-profit organizations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that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are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located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Western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States,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Alaska,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Hawaii,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American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Samoa,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Guam,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Northern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Mariana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Islands,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Virgin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Islands,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or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Puerto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Rico.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Up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$300,000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may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awarded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applicant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year,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period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up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three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years.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328295">
                        <a:lnSpc>
                          <a:spcPct val="121200"/>
                        </a:lnSpc>
                      </a:pP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Non-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Federal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Share: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en-US" sz="1200" spc="-2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328295">
                        <a:lnSpc>
                          <a:spcPct val="121200"/>
                        </a:lnSpc>
                      </a:pP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non‑Federal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cost-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share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required.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Reclamation</a:t>
                      </a:r>
                      <a:r>
                        <a:rPr sz="1200" spc="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will</a:t>
                      </a:r>
                      <a:r>
                        <a:rPr sz="1200" spc="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allocate</a:t>
                      </a:r>
                      <a:endParaRPr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84455">
                        <a:lnSpc>
                          <a:spcPct val="121200"/>
                        </a:lnSpc>
                      </a:pP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Congressional appropriations</a:t>
                      </a:r>
                      <a:r>
                        <a:rPr sz="1200" spc="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spc="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BIL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under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this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opportunity.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Up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$20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million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is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anticipated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available.</a:t>
                      </a:r>
                      <a:endParaRPr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FY23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FY24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Opportunities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were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posted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August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7,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2023.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First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round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applications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were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by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December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5,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2023.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Selections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expected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late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May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2024.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169545">
                        <a:lnSpc>
                          <a:spcPct val="121200"/>
                        </a:lnSpc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second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round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applications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are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due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by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September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3,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2024.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66B550F-B280-F8F4-33EF-6B9C27228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7600" y="5791200"/>
            <a:ext cx="780356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15353" y="6759724"/>
            <a:ext cx="923365" cy="86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lnSpc>
                <a:spcPts val="657"/>
              </a:lnSpc>
            </a:pPr>
            <a:r>
              <a:rPr sz="574" spc="-9" dirty="0">
                <a:latin typeface="Calibri"/>
                <a:cs typeface="Calibri"/>
                <a:hlinkClick r:id="rId2"/>
              </a:rPr>
              <a:t>www.usbr.gov/WaterSMART</a:t>
            </a:r>
            <a:endParaRPr sz="574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9020046" y="7661020"/>
            <a:ext cx="864234" cy="11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6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1206">
              <a:lnSpc>
                <a:spcPts val="657"/>
              </a:lnSpc>
            </a:pPr>
            <a:r>
              <a:rPr lang="en-US"/>
              <a:t>Last</a:t>
            </a:r>
            <a:r>
              <a:rPr lang="en-US" spc="55"/>
              <a:t> </a:t>
            </a:r>
            <a:r>
              <a:rPr lang="en-US"/>
              <a:t>Updated</a:t>
            </a:r>
            <a:r>
              <a:rPr lang="en-US" spc="270"/>
              <a:t> </a:t>
            </a:r>
            <a:r>
              <a:rPr lang="en-US" spc="-10"/>
              <a:t>5/7/2024</a:t>
            </a:r>
            <a:endParaRPr spc="-9"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648748"/>
              </p:ext>
            </p:extLst>
          </p:nvPr>
        </p:nvGraphicFramePr>
        <p:xfrm>
          <a:off x="457200" y="201705"/>
          <a:ext cx="11277600" cy="57759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1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150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3131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</a:t>
                      </a:r>
                      <a:endParaRPr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240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296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Eligible</a:t>
                      </a:r>
                      <a:r>
                        <a:rPr sz="1200" b="1" spc="1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Applicants</a:t>
                      </a:r>
                      <a:endParaRPr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240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296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Federal/Non-Federal</a:t>
                      </a:r>
                      <a:r>
                        <a:rPr sz="1200" b="1" spc="155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en-US" sz="1200" b="1" spc="155" dirty="0">
                        <a:solidFill>
                          <a:srgbClr val="FFFFF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2095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r>
                        <a:rPr sz="1200" b="1" spc="16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Share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240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296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endParaRPr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240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296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Current</a:t>
                      </a:r>
                      <a:r>
                        <a:rPr sz="1200" b="1" spc="8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Status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240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2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6541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Planning</a:t>
                      </a:r>
                      <a:r>
                        <a:rPr sz="1200" b="1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b="1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</a:t>
                      </a:r>
                      <a:r>
                        <a:rPr sz="1200" b="1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Design</a:t>
                      </a:r>
                      <a:r>
                        <a:rPr sz="1200" b="1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Grants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172085">
                        <a:lnSpc>
                          <a:spcPct val="121200"/>
                        </a:lnSpc>
                        <a:spcBef>
                          <a:spcPts val="60"/>
                        </a:spcBef>
                      </a:pP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Collaborative</a:t>
                      </a:r>
                      <a:r>
                        <a:rPr sz="1200" spc="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planning</a:t>
                      </a:r>
                      <a:r>
                        <a:rPr sz="1200" spc="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spc="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design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projects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support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management improvements,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include the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following activities: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257175">
                        <a:lnSpc>
                          <a:spcPct val="1212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Strategy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Grants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(WSG):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Planning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projects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support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management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solutions,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such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as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marketing,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conservation,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drought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resilience,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ecological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resilience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Design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Grants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(PDG):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Projects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develop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final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design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on-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the-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ground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management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construction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restoration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projects.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168275">
                        <a:lnSpc>
                          <a:spcPct val="121200"/>
                        </a:lnSpc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Drought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Contingency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Planning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(DCP):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Projects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develop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new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or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update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an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existing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Drought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Contingency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Plan.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</a:t>
                      </a:r>
                      <a:r>
                        <a:rPr sz="1200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Contacts: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127000">
                        <a:lnSpc>
                          <a:spcPct val="121200"/>
                        </a:lnSpc>
                        <a:tabLst>
                          <a:tab pos="1120775" algn="l"/>
                        </a:tabLst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WSG</a:t>
                      </a:r>
                      <a:r>
                        <a:rPr sz="1200" spc="19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Irene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Hoiby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3"/>
                        </a:rPr>
                        <a:t>ihoiby@usbr.gov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PDG</a:t>
                      </a:r>
                      <a:r>
                        <a:rPr sz="1200" spc="4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Nickie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McCann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4"/>
                        </a:rPr>
                        <a:t>nmccann@usbr.gov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  <a:spcBef>
                          <a:spcPts val="215"/>
                        </a:spcBef>
                        <a:tabLst>
                          <a:tab pos="1116330" algn="l"/>
                        </a:tabLst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DCP</a:t>
                      </a:r>
                      <a:r>
                        <a:rPr sz="1200" spc="2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Sheri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Looper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5"/>
                        </a:rPr>
                        <a:t>slooper@usbr.gov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Category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Applicants: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States,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Indian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tribes,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irrigation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districts,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districts,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or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other</a:t>
                      </a:r>
                      <a:r>
                        <a:rPr lang="en-US"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organizations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with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or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power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delivery authority.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38735">
                        <a:lnSpc>
                          <a:spcPct val="121200"/>
                        </a:lnSpc>
                      </a:pP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Category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B</a:t>
                      </a:r>
                      <a:r>
                        <a:rPr sz="1200" spc="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Applicants:</a:t>
                      </a:r>
                      <a:r>
                        <a:rPr sz="1200" spc="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Nonprofit</a:t>
                      </a:r>
                      <a:r>
                        <a:rPr sz="1200" spc="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conservation organizations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that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are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acting in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partnership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entity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described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above.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15240">
                        <a:lnSpc>
                          <a:spcPct val="121200"/>
                        </a:lnSpc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Applicants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must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located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Western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States,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Alaska,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Hawaii,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American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Samoa,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Guam,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Northern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Mariana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Islands,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Virgin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Islands,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or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Puerto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Rico.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15240">
                        <a:lnSpc>
                          <a:spcPct val="121200"/>
                        </a:lnSpc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Note: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Drought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Contingency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Planning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is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limited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Category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applicants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located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in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Western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States,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Hawaii,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American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Samoa,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Guam,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Northern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Mariana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Islands,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or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the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Virgin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Islands.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Up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$400,000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projects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that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can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completed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within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years.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Non-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Federal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Share: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en-US" sz="1200" spc="-2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25-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50%.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24765">
                        <a:lnSpc>
                          <a:spcPct val="1212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Proposals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planning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or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design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of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projects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provide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domestic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supplies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disadvantaged</a:t>
                      </a:r>
                      <a:r>
                        <a:rPr sz="1200" spc="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communities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may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eligible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0%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non-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Federal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share.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Approximately</a:t>
                      </a:r>
                      <a:r>
                        <a:rPr sz="1200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$35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million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available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funds,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including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BIL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funding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(including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Section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40904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Multi-Benefit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Projects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Improve Watershed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Health)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will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provided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through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this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Opportunity.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FY23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FY24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24765">
                        <a:lnSpc>
                          <a:spcPct val="121200"/>
                        </a:lnSpc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Opportunity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was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posted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August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7,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2023.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Selections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from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first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round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applications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were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annouced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April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23,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2024.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34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projects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were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selected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receive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$11.1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million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BIL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and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appropriated</a:t>
                      </a:r>
                      <a:r>
                        <a:rPr sz="1200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funds.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169545">
                        <a:lnSpc>
                          <a:spcPct val="121200"/>
                        </a:lnSpc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second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round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applications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are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May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21,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2024.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4EE304C-AA97-867F-0805-2070AEF681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06200" y="6059090"/>
            <a:ext cx="551756" cy="64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35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15353" y="6759724"/>
            <a:ext cx="923365" cy="86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lnSpc>
                <a:spcPts val="657"/>
              </a:lnSpc>
            </a:pPr>
            <a:r>
              <a:rPr sz="574" spc="-9" dirty="0">
                <a:latin typeface="Calibri"/>
                <a:cs typeface="Calibri"/>
                <a:hlinkClick r:id="rId2"/>
              </a:rPr>
              <a:t>www.usbr.gov/WaterSMART</a:t>
            </a:r>
            <a:endParaRPr sz="574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9020046" y="7661020"/>
            <a:ext cx="864234" cy="11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6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1206">
              <a:lnSpc>
                <a:spcPts val="657"/>
              </a:lnSpc>
            </a:pPr>
            <a:r>
              <a:rPr lang="en-US"/>
              <a:t>Last</a:t>
            </a:r>
            <a:r>
              <a:rPr lang="en-US" spc="55"/>
              <a:t> </a:t>
            </a:r>
            <a:r>
              <a:rPr lang="en-US"/>
              <a:t>Updated</a:t>
            </a:r>
            <a:r>
              <a:rPr lang="en-US" spc="270"/>
              <a:t> </a:t>
            </a:r>
            <a:r>
              <a:rPr lang="en-US" spc="-10"/>
              <a:t>5/7/2024</a:t>
            </a:r>
            <a:endParaRPr spc="-9"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413030"/>
              </p:ext>
            </p:extLst>
          </p:nvPr>
        </p:nvGraphicFramePr>
        <p:xfrm>
          <a:off x="457200" y="201706"/>
          <a:ext cx="11277600" cy="4808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89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0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2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7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7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714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</a:t>
                      </a:r>
                      <a:endParaRPr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240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296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Eligible</a:t>
                      </a:r>
                      <a:r>
                        <a:rPr sz="1200" b="1" spc="1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Applicants</a:t>
                      </a:r>
                      <a:endParaRPr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240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296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Federal/Non-Federal</a:t>
                      </a:r>
                      <a:r>
                        <a:rPr sz="1200" b="1" spc="155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en-US" sz="1200" b="1" spc="155" dirty="0">
                        <a:solidFill>
                          <a:srgbClr val="FFFFF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2095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r>
                        <a:rPr sz="1200" b="1" spc="16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Share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240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296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endParaRPr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240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296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Current</a:t>
                      </a:r>
                      <a:r>
                        <a:rPr sz="1200" b="1" spc="8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Status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240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2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5171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Title</a:t>
                      </a:r>
                      <a:r>
                        <a:rPr sz="1200" b="1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XVI</a:t>
                      </a:r>
                      <a:r>
                        <a:rPr sz="1200" b="1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Authorized</a:t>
                      </a:r>
                      <a:r>
                        <a:rPr sz="1200" b="1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Projects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172085">
                        <a:lnSpc>
                          <a:spcPct val="1212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planning,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design,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construction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specific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congressionally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authorized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recycling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reuse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projects.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932180">
                        <a:lnSpc>
                          <a:spcPct val="1212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</a:t>
                      </a:r>
                      <a:r>
                        <a:rPr sz="1200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Contact: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Maribeth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Menendez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3"/>
                        </a:rPr>
                        <a:t>mmenendez@usbr.gov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Sponsors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reclamation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reuse</a:t>
                      </a:r>
                      <a:r>
                        <a:rPr lang="en-US"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projects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specifically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authorized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under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Title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XVI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P.L.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102-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575.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Federal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is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limited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25%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cost,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up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$20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million,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unless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otherwise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specified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by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Congress.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363220">
                        <a:lnSpc>
                          <a:spcPct val="121200"/>
                        </a:lnSpc>
                      </a:pP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Non-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Federal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Share: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75%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or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greater.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opportunities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will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used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allocate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up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$179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million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BIL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$60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million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annual appropriations.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FY23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FY24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10160">
                        <a:lnSpc>
                          <a:spcPct val="121200"/>
                        </a:lnSpc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Opportunity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was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posted</a:t>
                      </a:r>
                      <a:r>
                        <a:rPr sz="1200" spc="2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September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28,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2023.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First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round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applications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were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due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by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December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7,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2023.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Selections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are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expected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May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2024.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274955">
                        <a:lnSpc>
                          <a:spcPct val="121200"/>
                        </a:lnSpc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second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application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submission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deadline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is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September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30,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2024.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1664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Title</a:t>
                      </a:r>
                      <a:r>
                        <a:rPr sz="1200" b="1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XVI</a:t>
                      </a:r>
                      <a:r>
                        <a:rPr sz="1200" b="1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WIIN</a:t>
                      </a:r>
                      <a:r>
                        <a:rPr sz="1200" b="1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Act</a:t>
                      </a:r>
                      <a:r>
                        <a:rPr sz="1200" b="1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</a:t>
                      </a:r>
                      <a:r>
                        <a:rPr sz="1200" b="1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Reclamation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968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b="1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Reuse</a:t>
                      </a:r>
                      <a:r>
                        <a:rPr sz="1200" b="1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Projects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115570">
                        <a:lnSpc>
                          <a:spcPct val="121200"/>
                        </a:lnSpc>
                        <a:spcBef>
                          <a:spcPts val="120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planning,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design,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construction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WIIN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Act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recycling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reuse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projects.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932180">
                        <a:lnSpc>
                          <a:spcPct val="121200"/>
                        </a:lnSpc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</a:t>
                      </a:r>
                      <a:r>
                        <a:rPr sz="1200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Contact: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Maribeth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Menendez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3"/>
                        </a:rPr>
                        <a:t>mmenendez@usbr.gov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Sponsors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reclamation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reuse</a:t>
                      </a:r>
                      <a:r>
                        <a:rPr lang="en-US"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projects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with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completed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feasibility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studies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that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have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been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submitted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Reclamation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review.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66040">
                        <a:lnSpc>
                          <a:spcPct val="121200"/>
                        </a:lnSpc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Entities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must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located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Western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States,</a:t>
                      </a:r>
                      <a:r>
                        <a:rPr sz="1200" spc="-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Hawaii,</a:t>
                      </a:r>
                      <a:r>
                        <a:rPr sz="1200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American</a:t>
                      </a:r>
                      <a:r>
                        <a:rPr sz="1200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Samoa,</a:t>
                      </a:r>
                      <a:r>
                        <a:rPr sz="1200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Guam,</a:t>
                      </a:r>
                      <a:r>
                        <a:rPr sz="1200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Northern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Mariana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Islands,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or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Virgin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Islands.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Federal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is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limited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25%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cost,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up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$30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million.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363855">
                        <a:lnSpc>
                          <a:spcPct val="121200"/>
                        </a:lnSpc>
                      </a:pP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Non-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Federal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Share: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75%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or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greater.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FY23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FY24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10160">
                        <a:lnSpc>
                          <a:spcPct val="121200"/>
                        </a:lnSpc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Opportunity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was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posted</a:t>
                      </a:r>
                      <a:r>
                        <a:rPr sz="1200" spc="2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September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28,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2023.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First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round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applications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were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due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by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December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7,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2023.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Selections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are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expected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May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2024.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274955">
                        <a:lnSpc>
                          <a:spcPct val="121200"/>
                        </a:lnSpc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second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application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submission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deadline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is</a:t>
                      </a:r>
                      <a:r>
                        <a:rPr lang="en-US"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September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30,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2024.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1B010D4-D7B6-6B08-6902-DB569402E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7600" y="5791200"/>
            <a:ext cx="780356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15353" y="6759724"/>
            <a:ext cx="923365" cy="86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lnSpc>
                <a:spcPts val="657"/>
              </a:lnSpc>
            </a:pPr>
            <a:r>
              <a:rPr sz="574" spc="-9" dirty="0">
                <a:latin typeface="Calibri"/>
                <a:cs typeface="Calibri"/>
                <a:hlinkClick r:id="rId2"/>
              </a:rPr>
              <a:t>www.usbr.gov/WaterSMART</a:t>
            </a:r>
            <a:endParaRPr sz="574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9020046" y="7661020"/>
            <a:ext cx="864234" cy="11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6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1206">
              <a:lnSpc>
                <a:spcPts val="657"/>
              </a:lnSpc>
            </a:pPr>
            <a:r>
              <a:rPr lang="en-US"/>
              <a:t>Last</a:t>
            </a:r>
            <a:r>
              <a:rPr lang="en-US" spc="55"/>
              <a:t> </a:t>
            </a:r>
            <a:r>
              <a:rPr lang="en-US"/>
              <a:t>Updated</a:t>
            </a:r>
            <a:r>
              <a:rPr lang="en-US" spc="270"/>
              <a:t> </a:t>
            </a:r>
            <a:r>
              <a:rPr lang="en-US" spc="-10"/>
              <a:t>5/7/2024</a:t>
            </a:r>
            <a:endParaRPr spc="-9"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793340"/>
              </p:ext>
            </p:extLst>
          </p:nvPr>
        </p:nvGraphicFramePr>
        <p:xfrm>
          <a:off x="457200" y="201706"/>
          <a:ext cx="11201400" cy="5353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714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</a:t>
                      </a:r>
                      <a:endParaRPr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240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296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Eligible</a:t>
                      </a:r>
                      <a:r>
                        <a:rPr sz="1200" b="1" spc="1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Applicants</a:t>
                      </a:r>
                      <a:endParaRPr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240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296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Federal/Non-Federal</a:t>
                      </a:r>
                      <a:r>
                        <a:rPr sz="1200" b="1" spc="155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en-US" sz="1200" b="1" spc="155" dirty="0">
                        <a:solidFill>
                          <a:srgbClr val="FFFFF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2095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r>
                        <a:rPr sz="1200" b="1" spc="16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Share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240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296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endParaRPr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240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296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Current</a:t>
                      </a:r>
                      <a:r>
                        <a:rPr sz="1200" b="1" spc="8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Status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240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2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5432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b="1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Desalination</a:t>
                      </a:r>
                      <a:r>
                        <a:rPr sz="1200" b="1" spc="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Construction</a:t>
                      </a:r>
                      <a:endParaRPr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291465">
                        <a:lnSpc>
                          <a:spcPct val="1212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planning,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design,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construction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WIIN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Act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brackish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groundwater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ocean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desalination projects.</a:t>
                      </a:r>
                      <a:endParaRPr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932180">
                        <a:lnSpc>
                          <a:spcPct val="121200"/>
                        </a:lnSpc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</a:t>
                      </a:r>
                      <a:r>
                        <a:rPr sz="1200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Contact: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Maribeth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Menendez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3"/>
                        </a:rPr>
                        <a:t>mmenendez@usbr.gov</a:t>
                      </a:r>
                      <a:endParaRPr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Sponsors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desalination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projects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with</a:t>
                      </a:r>
                      <a:r>
                        <a:rPr lang="en-US"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completed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feasibility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studies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that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have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been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submitted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Reclamation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review.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316230">
                        <a:lnSpc>
                          <a:spcPct val="121200"/>
                        </a:lnSpc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Entities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must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located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western states.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Federal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is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limited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lang="en-US"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25%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cost,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up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$30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million.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363855">
                        <a:lnSpc>
                          <a:spcPct val="121200"/>
                        </a:lnSpc>
                      </a:pP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Non-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Federal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Share: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75%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or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greater.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opportunity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will</a:t>
                      </a:r>
                      <a:r>
                        <a:rPr lang="en-US"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used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allocate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over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$50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million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BIL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$12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million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annual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appropriations</a:t>
                      </a:r>
                      <a:r>
                        <a:rPr sz="1200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this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program,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along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with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other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available</a:t>
                      </a:r>
                      <a:r>
                        <a:rPr sz="1200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</a:t>
                      </a:r>
                      <a:r>
                        <a:rPr sz="1200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FY23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FY24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10160">
                        <a:lnSpc>
                          <a:spcPct val="121200"/>
                        </a:lnSpc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Opportunity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was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posted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September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28,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2023.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First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round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applications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were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due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by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December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7,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2023.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Selections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are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expected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May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2024.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274955">
                        <a:lnSpc>
                          <a:spcPct val="121200"/>
                        </a:lnSpc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second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application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submission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deadline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is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September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30,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2024.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3312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b="1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Large-</a:t>
                      </a:r>
                      <a:r>
                        <a:rPr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Scale</a:t>
                      </a:r>
                      <a:r>
                        <a:rPr sz="1200" b="1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</a:t>
                      </a:r>
                      <a:r>
                        <a:rPr sz="1200" b="1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Recycling</a:t>
                      </a:r>
                      <a:r>
                        <a:rPr sz="1200" b="1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Projects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28575">
                        <a:lnSpc>
                          <a:spcPct val="1212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planning,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design,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construction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Large-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Scale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Recycling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Projects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with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greater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than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$500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million.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932180">
                        <a:lnSpc>
                          <a:spcPct val="121200"/>
                        </a:lnSpc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</a:t>
                      </a:r>
                      <a:r>
                        <a:rPr sz="1200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Contact: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Maribeth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Menendez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3"/>
                        </a:rPr>
                        <a:t>mmenendez@usbr.gov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Sponsors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recycling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projects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with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greater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than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$500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million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with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completed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feasibility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studies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that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have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been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submitted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Reclamation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review.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293370">
                        <a:lnSpc>
                          <a:spcPct val="121200"/>
                        </a:lnSpc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Entities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must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located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Western States.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Federal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is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limited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25%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363220">
                        <a:lnSpc>
                          <a:spcPct val="121200"/>
                        </a:lnSpc>
                      </a:pP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Non-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Federal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Share: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75%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or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greater.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r>
                        <a:rPr lang="en-US"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opportunity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will</a:t>
                      </a:r>
                      <a:r>
                        <a:rPr lang="en-US"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used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allocate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up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$180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million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BIL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FY23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FY24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122555">
                        <a:lnSpc>
                          <a:spcPct val="121200"/>
                        </a:lnSpc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Opportunity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was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posted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September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6,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2023.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first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round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applications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were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by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November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21,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2023.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Selections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are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expected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May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2024.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120650">
                        <a:lnSpc>
                          <a:spcPct val="1212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second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application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submission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deadline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is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May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31,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2024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third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application</a:t>
                      </a:r>
                      <a:r>
                        <a:rPr sz="1200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submission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deadline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is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November</a:t>
                      </a:r>
                      <a:r>
                        <a:rPr sz="1200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26,</a:t>
                      </a:r>
                      <a:r>
                        <a:rPr sz="1200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2024.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8CABAB5-3936-5827-ED3C-B90D501EC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7600" y="5791200"/>
            <a:ext cx="780356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83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815353" y="6759724"/>
            <a:ext cx="923365" cy="86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lnSpc>
                <a:spcPts val="657"/>
              </a:lnSpc>
            </a:pPr>
            <a:r>
              <a:rPr sz="574" spc="-9" dirty="0">
                <a:latin typeface="Calibri"/>
                <a:cs typeface="Calibri"/>
                <a:hlinkClick r:id="rId2"/>
              </a:rPr>
              <a:t>www.usbr.gov/WaterSMART</a:t>
            </a:r>
            <a:endParaRPr sz="574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9020046" y="7661020"/>
            <a:ext cx="864234" cy="11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6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1206">
              <a:lnSpc>
                <a:spcPts val="657"/>
              </a:lnSpc>
            </a:pPr>
            <a:r>
              <a:rPr lang="en-US"/>
              <a:t>Last</a:t>
            </a:r>
            <a:r>
              <a:rPr lang="en-US" spc="55"/>
              <a:t> </a:t>
            </a:r>
            <a:r>
              <a:rPr lang="en-US"/>
              <a:t>Updated</a:t>
            </a:r>
            <a:r>
              <a:rPr lang="en-US" spc="270"/>
              <a:t> </a:t>
            </a:r>
            <a:r>
              <a:rPr lang="en-US" spc="-10"/>
              <a:t>5/7/2024</a:t>
            </a:r>
            <a:endParaRPr spc="-9"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748262"/>
              </p:ext>
            </p:extLst>
          </p:nvPr>
        </p:nvGraphicFramePr>
        <p:xfrm>
          <a:off x="457200" y="201706"/>
          <a:ext cx="11277600" cy="32420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9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5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4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9524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</a:t>
                      </a:r>
                      <a:endParaRPr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240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296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Eligible</a:t>
                      </a:r>
                      <a:r>
                        <a:rPr sz="1200" b="1" spc="1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Applicants</a:t>
                      </a:r>
                      <a:endParaRPr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240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296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Federal/Non-Federal</a:t>
                      </a:r>
                      <a:r>
                        <a:rPr sz="1200" b="1" spc="155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en-US" sz="1200" b="1" spc="155" dirty="0">
                        <a:solidFill>
                          <a:srgbClr val="FFFFF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2095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r>
                        <a:rPr sz="1200" b="1" spc="16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Share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240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296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endParaRPr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240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296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Current</a:t>
                      </a:r>
                      <a:r>
                        <a:rPr sz="1200" b="1" spc="8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Status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240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2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8626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</a:t>
                      </a:r>
                      <a:r>
                        <a:rPr sz="1200" b="1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Recycling</a:t>
                      </a:r>
                      <a:r>
                        <a:rPr sz="1200" b="1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b="1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Desalination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968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Planning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40005">
                        <a:lnSpc>
                          <a:spcPct val="121200"/>
                        </a:lnSpc>
                        <a:spcBef>
                          <a:spcPts val="120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planning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pre-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construction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activities,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including</a:t>
                      </a:r>
                      <a:r>
                        <a:rPr sz="1200" spc="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development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recycling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and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desalination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feasibility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studies,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facilitate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development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under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Title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XVI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Program,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Desalination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Construction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Program,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Large-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Scale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Recycling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932180">
                        <a:lnSpc>
                          <a:spcPct val="121200"/>
                        </a:lnSpc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</a:t>
                      </a:r>
                      <a:r>
                        <a:rPr sz="1200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Contact: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Maribeth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Menendez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3"/>
                        </a:rPr>
                        <a:t>mmenendez@usbr.gov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States,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Indian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Tribes,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irrigation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districts,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105410">
                        <a:lnSpc>
                          <a:spcPct val="121200"/>
                        </a:lnSpc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districts;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any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state,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regional,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or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local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authority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located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Western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States,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Hawaii,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American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Samoa,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Guam,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Northern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Mariana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Islands,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or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Virgin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Islands.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Non-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Federal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Share: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50%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or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59690">
                        <a:lnSpc>
                          <a:spcPct val="121200"/>
                        </a:lnSpc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greater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planning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pre-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construction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activities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Title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XVI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Desalination</a:t>
                      </a:r>
                      <a:r>
                        <a:rPr sz="1200" spc="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Construction</a:t>
                      </a:r>
                      <a:r>
                        <a:rPr sz="1200" spc="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projects.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107314">
                        <a:lnSpc>
                          <a:spcPct val="1212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Non-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Federal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Share: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75%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or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greater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planning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pre-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construction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activities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Large-Scale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Recycling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Projects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with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anticipated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greater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than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$500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million.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Approximately</a:t>
                      </a:r>
                      <a:r>
                        <a:rPr sz="1200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$30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million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available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funds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will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provided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through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this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Opportunity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FY23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Opportunity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selections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were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announced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on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September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27,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2023.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projects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were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selected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receive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$29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million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appropriated funds.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27305">
                        <a:lnSpc>
                          <a:spcPct val="1212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FY24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Opportunity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is</a:t>
                      </a:r>
                      <a:r>
                        <a:rPr lang="en-US"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expected</a:t>
                      </a:r>
                      <a:r>
                        <a:rPr lang="en-US" sz="1200" spc="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December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2024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with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applications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due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March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2025.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779258" y="3499886"/>
            <a:ext cx="8407213" cy="558287"/>
          </a:xfrm>
          <a:prstGeom prst="rect">
            <a:avLst/>
          </a:prstGeom>
        </p:spPr>
        <p:txBody>
          <a:bodyPr vert="horz" wrap="square" lIns="0" tIns="35299" rIns="0" bIns="0" rtlCol="0">
            <a:spAutoFit/>
          </a:bodyPr>
          <a:lstStyle/>
          <a:p>
            <a:pPr marL="11206">
              <a:spcBef>
                <a:spcPts val="278"/>
              </a:spcBef>
            </a:pPr>
            <a:r>
              <a:rPr sz="750" dirty="0">
                <a:latin typeface="Segoe UI"/>
                <a:cs typeface="Segoe UI"/>
              </a:rPr>
              <a:t>This</a:t>
            </a:r>
            <a:r>
              <a:rPr sz="750" spc="-22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table</a:t>
            </a:r>
            <a:r>
              <a:rPr sz="750" spc="-22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is</a:t>
            </a:r>
            <a:r>
              <a:rPr sz="750" spc="-22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intended</a:t>
            </a:r>
            <a:r>
              <a:rPr sz="750" spc="-18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as</a:t>
            </a:r>
            <a:r>
              <a:rPr sz="750" spc="-22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a</a:t>
            </a:r>
            <a:r>
              <a:rPr sz="750" spc="-22" dirty="0">
                <a:latin typeface="Segoe UI"/>
                <a:cs typeface="Segoe UI"/>
              </a:rPr>
              <a:t> </a:t>
            </a:r>
            <a:r>
              <a:rPr sz="750" spc="-9" dirty="0">
                <a:latin typeface="Segoe UI"/>
                <a:cs typeface="Segoe UI"/>
              </a:rPr>
              <a:t>summary</a:t>
            </a:r>
            <a:r>
              <a:rPr sz="750" spc="-22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of</a:t>
            </a:r>
            <a:r>
              <a:rPr sz="750" spc="-22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programs</a:t>
            </a:r>
            <a:r>
              <a:rPr sz="750" spc="-22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including</a:t>
            </a:r>
            <a:r>
              <a:rPr sz="750" spc="-18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some</a:t>
            </a:r>
            <a:r>
              <a:rPr sz="750" spc="-22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basic</a:t>
            </a:r>
            <a:r>
              <a:rPr sz="750" spc="-18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program</a:t>
            </a:r>
            <a:r>
              <a:rPr sz="750" spc="-22" dirty="0">
                <a:latin typeface="Segoe UI"/>
                <a:cs typeface="Segoe UI"/>
              </a:rPr>
              <a:t> </a:t>
            </a:r>
            <a:r>
              <a:rPr sz="750" spc="-9" dirty="0">
                <a:latin typeface="Segoe UI"/>
                <a:cs typeface="Segoe UI"/>
              </a:rPr>
              <a:t>requirements.</a:t>
            </a:r>
            <a:endParaRPr sz="750" dirty="0">
              <a:latin typeface="Segoe UI"/>
              <a:cs typeface="Segoe UI"/>
            </a:endParaRPr>
          </a:p>
          <a:p>
            <a:pPr marL="11206">
              <a:spcBef>
                <a:spcPts val="190"/>
              </a:spcBef>
            </a:pPr>
            <a:r>
              <a:rPr sz="750" dirty="0">
                <a:latin typeface="Segoe UI"/>
                <a:cs typeface="Segoe UI"/>
              </a:rPr>
              <a:t>Refer</a:t>
            </a:r>
            <a:r>
              <a:rPr sz="750" spc="-18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to</a:t>
            </a:r>
            <a:r>
              <a:rPr sz="750" spc="-18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each</a:t>
            </a:r>
            <a:r>
              <a:rPr sz="750" spc="-22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Notice</a:t>
            </a:r>
            <a:r>
              <a:rPr sz="750" spc="-22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of</a:t>
            </a:r>
            <a:r>
              <a:rPr sz="750" spc="-22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Funding</a:t>
            </a:r>
            <a:r>
              <a:rPr sz="750" spc="-18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Opportunity</a:t>
            </a:r>
            <a:r>
              <a:rPr sz="750" spc="-18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for</a:t>
            </a:r>
            <a:r>
              <a:rPr sz="750" spc="-18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details</a:t>
            </a:r>
            <a:r>
              <a:rPr sz="750" spc="-22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on</a:t>
            </a:r>
            <a:r>
              <a:rPr sz="750" spc="-22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program</a:t>
            </a:r>
            <a:r>
              <a:rPr sz="750" spc="-22" dirty="0">
                <a:latin typeface="Segoe UI"/>
                <a:cs typeface="Segoe UI"/>
              </a:rPr>
              <a:t> </a:t>
            </a:r>
            <a:r>
              <a:rPr sz="750" spc="-9" dirty="0">
                <a:latin typeface="Segoe UI"/>
                <a:cs typeface="Segoe UI"/>
              </a:rPr>
              <a:t>requirements,</a:t>
            </a:r>
            <a:r>
              <a:rPr sz="750" spc="-22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eligible</a:t>
            </a:r>
            <a:r>
              <a:rPr sz="750" spc="-18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projects,</a:t>
            </a:r>
            <a:r>
              <a:rPr sz="750" spc="-22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eligible</a:t>
            </a:r>
            <a:r>
              <a:rPr sz="750" spc="-22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applicants,</a:t>
            </a:r>
            <a:r>
              <a:rPr sz="750" spc="-22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and</a:t>
            </a:r>
            <a:r>
              <a:rPr sz="750" spc="-22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cost</a:t>
            </a:r>
            <a:r>
              <a:rPr sz="750" spc="-18" dirty="0">
                <a:latin typeface="Segoe UI"/>
                <a:cs typeface="Segoe UI"/>
              </a:rPr>
              <a:t> </a:t>
            </a:r>
            <a:r>
              <a:rPr sz="750" spc="-9" dirty="0">
                <a:latin typeface="Segoe UI"/>
                <a:cs typeface="Segoe UI"/>
              </a:rPr>
              <a:t>share.</a:t>
            </a:r>
            <a:endParaRPr sz="750" dirty="0">
              <a:latin typeface="Segoe UI"/>
              <a:cs typeface="Segoe UI"/>
            </a:endParaRPr>
          </a:p>
          <a:p>
            <a:pPr marL="11206" marR="4483">
              <a:lnSpc>
                <a:spcPct val="121200"/>
              </a:lnSpc>
            </a:pPr>
            <a:r>
              <a:rPr sz="750" dirty="0">
                <a:latin typeface="Segoe UI"/>
                <a:cs typeface="Segoe UI"/>
              </a:rPr>
              <a:t>For</a:t>
            </a:r>
            <a:r>
              <a:rPr sz="750" spc="-18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the</a:t>
            </a:r>
            <a:r>
              <a:rPr sz="750" spc="-18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U.S.</a:t>
            </a:r>
            <a:r>
              <a:rPr sz="750" spc="-18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Virgin</a:t>
            </a:r>
            <a:r>
              <a:rPr sz="750" spc="-18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Islands,</a:t>
            </a:r>
            <a:r>
              <a:rPr sz="750" spc="-18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Guam,</a:t>
            </a:r>
            <a:r>
              <a:rPr sz="750" spc="-18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American</a:t>
            </a:r>
            <a:r>
              <a:rPr sz="750" spc="-18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Samoa,</a:t>
            </a:r>
            <a:r>
              <a:rPr sz="750" spc="-18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and</a:t>
            </a:r>
            <a:r>
              <a:rPr sz="750" spc="-13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the</a:t>
            </a:r>
            <a:r>
              <a:rPr sz="750" spc="-18" dirty="0">
                <a:latin typeface="Segoe UI"/>
                <a:cs typeface="Segoe UI"/>
              </a:rPr>
              <a:t> </a:t>
            </a:r>
            <a:r>
              <a:rPr sz="750" spc="-9" dirty="0">
                <a:latin typeface="Segoe UI"/>
                <a:cs typeface="Segoe UI"/>
              </a:rPr>
              <a:t>Commonwealth</a:t>
            </a:r>
            <a:r>
              <a:rPr sz="750" spc="-18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of</a:t>
            </a:r>
            <a:r>
              <a:rPr sz="750" spc="-18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the</a:t>
            </a:r>
            <a:r>
              <a:rPr sz="750" spc="-18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Northern</a:t>
            </a:r>
            <a:r>
              <a:rPr sz="750" spc="-18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Marianan</a:t>
            </a:r>
            <a:r>
              <a:rPr sz="750" spc="-18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Islands,</a:t>
            </a:r>
            <a:r>
              <a:rPr sz="750" spc="-18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all</a:t>
            </a:r>
            <a:r>
              <a:rPr sz="750" spc="-18" dirty="0">
                <a:latin typeface="Segoe UI"/>
                <a:cs typeface="Segoe UI"/>
              </a:rPr>
              <a:t> </a:t>
            </a:r>
            <a:r>
              <a:rPr sz="750" spc="-9" dirty="0">
                <a:latin typeface="Segoe UI"/>
                <a:cs typeface="Segoe UI"/>
              </a:rPr>
              <a:t>non-</a:t>
            </a:r>
            <a:r>
              <a:rPr sz="750" dirty="0">
                <a:latin typeface="Segoe UI"/>
                <a:cs typeface="Segoe UI"/>
              </a:rPr>
              <a:t>federal</a:t>
            </a:r>
            <a:r>
              <a:rPr sz="750" spc="-18" dirty="0">
                <a:latin typeface="Segoe UI"/>
                <a:cs typeface="Segoe UI"/>
              </a:rPr>
              <a:t> </a:t>
            </a:r>
            <a:r>
              <a:rPr sz="750" spc="-9" dirty="0">
                <a:latin typeface="Segoe UI"/>
                <a:cs typeface="Segoe UI"/>
              </a:rPr>
              <a:t>cost-</a:t>
            </a:r>
            <a:r>
              <a:rPr sz="750" dirty="0">
                <a:latin typeface="Segoe UI"/>
                <a:cs typeface="Segoe UI"/>
              </a:rPr>
              <a:t>share</a:t>
            </a:r>
            <a:r>
              <a:rPr sz="750" spc="-18" dirty="0">
                <a:latin typeface="Segoe UI"/>
                <a:cs typeface="Segoe UI"/>
              </a:rPr>
              <a:t> </a:t>
            </a:r>
            <a:r>
              <a:rPr sz="750" spc="-9" dirty="0">
                <a:latin typeface="Segoe UI"/>
                <a:cs typeface="Segoe UI"/>
              </a:rPr>
              <a:t>requirements</a:t>
            </a:r>
            <a:r>
              <a:rPr sz="750" spc="-18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are</a:t>
            </a:r>
            <a:r>
              <a:rPr sz="750" spc="-18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waived</a:t>
            </a:r>
            <a:r>
              <a:rPr sz="750" spc="-13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per</a:t>
            </a:r>
            <a:r>
              <a:rPr sz="750" spc="-13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Public</a:t>
            </a:r>
            <a:r>
              <a:rPr sz="750" spc="-13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Law</a:t>
            </a:r>
            <a:r>
              <a:rPr sz="750" spc="-18" dirty="0">
                <a:latin typeface="Segoe UI"/>
                <a:cs typeface="Segoe UI"/>
              </a:rPr>
              <a:t> </a:t>
            </a:r>
            <a:r>
              <a:rPr sz="750" spc="-9" dirty="0">
                <a:latin typeface="Segoe UI"/>
                <a:cs typeface="Segoe UI"/>
              </a:rPr>
              <a:t>96-</a:t>
            </a:r>
            <a:r>
              <a:rPr sz="750" dirty="0">
                <a:latin typeface="Segoe UI"/>
                <a:cs typeface="Segoe UI"/>
              </a:rPr>
              <a:t>205,</a:t>
            </a:r>
            <a:r>
              <a:rPr sz="750" spc="-18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title</a:t>
            </a:r>
            <a:r>
              <a:rPr sz="750" spc="-18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VI,</a:t>
            </a:r>
            <a:r>
              <a:rPr sz="750" spc="-18" dirty="0">
                <a:latin typeface="Segoe UI"/>
                <a:cs typeface="Segoe UI"/>
              </a:rPr>
              <a:t> </a:t>
            </a:r>
            <a:r>
              <a:rPr sz="750" spc="-9" dirty="0">
                <a:latin typeface="Segoe UI"/>
                <a:cs typeface="Segoe UI"/>
              </a:rPr>
              <a:t>section </a:t>
            </a:r>
            <a:r>
              <a:rPr sz="750" dirty="0">
                <a:latin typeface="Segoe UI"/>
                <a:cs typeface="Segoe UI"/>
              </a:rPr>
              <a:t>601,</a:t>
            </a:r>
            <a:r>
              <a:rPr sz="750" spc="-22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as</a:t>
            </a:r>
            <a:r>
              <a:rPr sz="750" spc="-18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amended,</a:t>
            </a:r>
            <a:r>
              <a:rPr sz="750" spc="-22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in</a:t>
            </a:r>
            <a:r>
              <a:rPr sz="750" spc="-18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conjunction</a:t>
            </a:r>
            <a:r>
              <a:rPr sz="750" spc="-22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with</a:t>
            </a:r>
            <a:r>
              <a:rPr sz="750" spc="-22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48</a:t>
            </a:r>
            <a:r>
              <a:rPr sz="750" spc="-18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U.S.C.</a:t>
            </a:r>
            <a:r>
              <a:rPr sz="750" spc="-22" dirty="0">
                <a:latin typeface="Segoe UI"/>
                <a:cs typeface="Segoe UI"/>
              </a:rPr>
              <a:t> </a:t>
            </a:r>
            <a:r>
              <a:rPr sz="750" dirty="0">
                <a:latin typeface="Segoe UI"/>
                <a:cs typeface="Segoe UI"/>
              </a:rPr>
              <a:t>§</a:t>
            </a:r>
            <a:r>
              <a:rPr sz="750" spc="-13" dirty="0">
                <a:latin typeface="Segoe UI"/>
                <a:cs typeface="Segoe UI"/>
              </a:rPr>
              <a:t> </a:t>
            </a:r>
            <a:r>
              <a:rPr sz="750" spc="-9" dirty="0">
                <a:latin typeface="Segoe UI"/>
                <a:cs typeface="Segoe UI"/>
              </a:rPr>
              <a:t>1469a(d).</a:t>
            </a:r>
            <a:endParaRPr sz="750" dirty="0">
              <a:latin typeface="Segoe UI"/>
              <a:cs typeface="Segoe U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C48692-BB9F-0AF2-6C01-C77D398C5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7600" y="5791200"/>
            <a:ext cx="780356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23CD87-E284-4FF5-B826-F402EEB191C4}"/>
              </a:ext>
            </a:extLst>
          </p:cNvPr>
          <p:cNvSpPr txBox="1"/>
          <p:nvPr/>
        </p:nvSpPr>
        <p:spPr>
          <a:xfrm>
            <a:off x="914400" y="304800"/>
            <a:ext cx="106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Application Advice and Insight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670BFC-95F3-48CA-B7F5-C3B550D28E0B}"/>
              </a:ext>
            </a:extLst>
          </p:cNvPr>
          <p:cNvSpPr txBox="1"/>
          <p:nvPr/>
        </p:nvSpPr>
        <p:spPr>
          <a:xfrm>
            <a:off x="609600" y="1295400"/>
            <a:ext cx="10515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Segoe UI Semibold"/>
                <a:sym typeface="Arial"/>
              </a:rPr>
              <a:t>Read </a:t>
            </a:r>
            <a:r>
              <a:rPr lang="en-US" sz="2400" dirty="0">
                <a:latin typeface="+mn-lt"/>
                <a:ea typeface="Arial"/>
                <a:cs typeface="Segoe UI Semibold"/>
                <a:sym typeface="Arial"/>
              </a:rPr>
              <a:t>the entire NOFO and ask questions.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ea typeface="Arial"/>
              <a:cs typeface="Segoe UI Semi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Arial"/>
                <a:cs typeface="Segoe UI Semibold"/>
                <a:sym typeface="Arial"/>
              </a:rPr>
              <a:t>The Application Review Committee does not know your project and will not conduct additional research.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cs typeface="Segoe UI Semi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Segoe UI Semibold"/>
              </a:rPr>
              <a:t>The non-Federal cost-share could come from a variety of sources, such as state funding and loans.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cs typeface="Segoe UI Semi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Copy the criteria from the NOFO and answer each part of the question.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You can divide large projects in phases, with each one being separately funded.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You can request a debrief if your application was not successful.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877E49-B3E8-46E1-BDCD-1BC09B9B9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600" y="5791200"/>
            <a:ext cx="780356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8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313298"/>
            <a:ext cx="11353800" cy="838200"/>
          </a:xfrm>
        </p:spPr>
        <p:txBody>
          <a:bodyPr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Resources and Additional Information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981200" y="1168259"/>
            <a:ext cx="8229600" cy="5401702"/>
          </a:xfrm>
        </p:spPr>
        <p:txBody>
          <a:bodyPr/>
          <a:lstStyle/>
          <a:p>
            <a:pPr>
              <a:spcBef>
                <a:spcPts val="600"/>
              </a:spcBef>
              <a:buNone/>
            </a:pPr>
            <a:r>
              <a:rPr lang="en-US" dirty="0">
                <a:solidFill>
                  <a:schemeClr val="tx1"/>
                </a:solidFill>
                <a:hlinkClick r:id="rId3"/>
              </a:rPr>
              <a:t>www.usbr.gov/mp/watershare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en-US" dirty="0">
                <a:solidFill>
                  <a:schemeClr val="tx1"/>
                </a:solidFill>
                <a:hlinkClick r:id="rId4"/>
              </a:rPr>
              <a:t>www.usbr.gov/watersmart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dirty="0">
                <a:solidFill>
                  <a:schemeClr val="tx1"/>
                </a:solidFill>
                <a:hlinkClick r:id="rId5"/>
              </a:rPr>
              <a:t>www.usbr.gov/lc/socal/wtrcons.html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600"/>
              </a:spcBef>
              <a:buNone/>
            </a:pPr>
            <a:r>
              <a:rPr lang="en-US" dirty="0">
                <a:solidFill>
                  <a:schemeClr val="tx1"/>
                </a:solidFill>
                <a:hlinkClick r:id="rId6"/>
              </a:rPr>
              <a:t>www.grants.gov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693738" indent="-347663"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Notice of Funding Opportunities</a:t>
            </a:r>
          </a:p>
          <a:p>
            <a:pPr marL="693738" indent="-347663"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Previously Funded Projects</a:t>
            </a:r>
          </a:p>
          <a:p>
            <a:pPr marL="693738" indent="-347663"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Performance Measures</a:t>
            </a:r>
          </a:p>
          <a:p>
            <a:pPr marL="693738" indent="-347663"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Newsletter</a:t>
            </a:r>
          </a:p>
          <a:p>
            <a:pPr marL="693738" indent="-347663"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Water Management Planning Tools</a:t>
            </a:r>
          </a:p>
          <a:p>
            <a:pPr>
              <a:spcBef>
                <a:spcPts val="600"/>
              </a:spcBef>
              <a:buNone/>
            </a:pPr>
            <a:endParaRPr lang="en-US" sz="290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14968F-1883-43B3-8CD8-5EBC307180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77600" y="5791200"/>
            <a:ext cx="780356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10820400" cy="685800"/>
          </a:xfrm>
        </p:spPr>
        <p:txBody>
          <a:bodyPr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Bureau of Reclamation – Five Regions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A6930E-C29E-4310-B221-916CC24334A8}"/>
              </a:ext>
            </a:extLst>
          </p:cNvPr>
          <p:cNvSpPr txBox="1"/>
          <p:nvPr/>
        </p:nvSpPr>
        <p:spPr>
          <a:xfrm>
            <a:off x="685800" y="1213007"/>
            <a:ext cx="6553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17 States comprise Five Regions:</a:t>
            </a:r>
          </a:p>
          <a:p>
            <a:pPr marL="739775" indent="-285750">
              <a:buFont typeface="Arial" panose="020B0604020202020204" pitchFamily="34" charset="0"/>
              <a:buChar char="•"/>
            </a:pPr>
            <a:r>
              <a:rPr lang="en-US" sz="2400" dirty="0"/>
              <a:t>California-Great Basin</a:t>
            </a:r>
          </a:p>
          <a:p>
            <a:pPr marL="739775" indent="-285750">
              <a:buFont typeface="Arial" panose="020B0604020202020204" pitchFamily="34" charset="0"/>
              <a:buChar char="•"/>
            </a:pPr>
            <a:r>
              <a:rPr lang="en-US" sz="2400" dirty="0"/>
              <a:t>Columbia-Pacific Northwest</a:t>
            </a:r>
          </a:p>
          <a:p>
            <a:pPr marL="739775" indent="-285750">
              <a:buFont typeface="Arial" panose="020B0604020202020204" pitchFamily="34" charset="0"/>
              <a:buChar char="•"/>
            </a:pPr>
            <a:r>
              <a:rPr lang="en-US" sz="2400" dirty="0"/>
              <a:t>Lower Colorado Basin</a:t>
            </a:r>
          </a:p>
          <a:p>
            <a:pPr marL="739775" indent="-285750">
              <a:buFont typeface="Arial" panose="020B0604020202020204" pitchFamily="34" charset="0"/>
              <a:buChar char="•"/>
            </a:pPr>
            <a:r>
              <a:rPr lang="en-US" sz="2400" dirty="0"/>
              <a:t>Missouri Bain and Arkansas-Rio Grande-Texas Gulf</a:t>
            </a:r>
          </a:p>
          <a:p>
            <a:pPr marL="739775" indent="-285750">
              <a:buFont typeface="Arial" panose="020B0604020202020204" pitchFamily="34" charset="0"/>
              <a:buChar char="•"/>
            </a:pPr>
            <a:r>
              <a:rPr lang="en-US" sz="2400" dirty="0"/>
              <a:t>Upper Colorado Basin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California is in both the </a:t>
            </a:r>
            <a:r>
              <a:rPr lang="en-US" sz="2400"/>
              <a:t>CGB and LCB </a:t>
            </a:r>
            <a:r>
              <a:rPr lang="en-US" sz="2400" dirty="0"/>
              <a:t>Regions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85C267-494D-4989-A678-3321E22A3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600" y="5791200"/>
            <a:ext cx="780356" cy="914479"/>
          </a:xfrm>
          <a:prstGeom prst="rect">
            <a:avLst/>
          </a:prstGeom>
        </p:spPr>
      </p:pic>
      <p:pic>
        <p:nvPicPr>
          <p:cNvPr id="6" name="Picture 2" descr="Addresses | Bureau of Reclamation">
            <a:extLst>
              <a:ext uri="{FF2B5EF4-FFF2-40B4-BE49-F238E27FC236}">
                <a16:creationId xmlns:a16="http://schemas.microsoft.com/office/drawing/2014/main" id="{34920A9E-DAEA-4D3C-A442-C033D41659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4" r="42987" b="6287"/>
          <a:stretch/>
        </p:blipFill>
        <p:spPr bwMode="auto">
          <a:xfrm>
            <a:off x="7549588" y="1332211"/>
            <a:ext cx="3956612" cy="4193577"/>
          </a:xfrm>
          <a:prstGeom prst="rect">
            <a:avLst/>
          </a:prstGeom>
          <a:ln w="57150" cap="sq">
            <a:solidFill>
              <a:srgbClr val="003E5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316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95ECE-8C23-4683-93A0-917E60A3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71596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Reclamation’s Water Conservation Team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5E2BBA1-3DEF-488C-87F2-BE2034DE30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149789"/>
              </p:ext>
            </p:extLst>
          </p:nvPr>
        </p:nvGraphicFramePr>
        <p:xfrm>
          <a:off x="838200" y="1143000"/>
          <a:ext cx="10287000" cy="3763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584541636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416239856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174027018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299999440"/>
                    </a:ext>
                  </a:extLst>
                </a:gridCol>
              </a:tblGrid>
              <a:tr h="59369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Region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Team Member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Telephone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Email 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648002"/>
                  </a:ext>
                </a:extLst>
              </a:tr>
              <a:tr h="33925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CGB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Jake Berens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530-892-6203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hlinkClick r:id="rId2"/>
                        </a:rPr>
                        <a:t>JBerens@usbr.gov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094378"/>
                  </a:ext>
                </a:extLst>
              </a:tr>
              <a:tr h="33925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CGB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Shalese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P. Henderson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916-978-5271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hlinkClick r:id="rId3"/>
                        </a:rPr>
                        <a:t>SPhenderson@usbr.gov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693851"/>
                  </a:ext>
                </a:extLst>
              </a:tr>
              <a:tr h="33925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CGB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Gene Lee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916-978-5219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hlinkClick r:id="rId4"/>
                        </a:rPr>
                        <a:t>GLee@usbr.gov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368980"/>
                  </a:ext>
                </a:extLst>
              </a:tr>
              <a:tr h="33925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CGB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Deb Page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775-884-8392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hlinkClick r:id="rId5"/>
                        </a:rPr>
                        <a:t>DPage@usbr.gov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520840"/>
                  </a:ext>
                </a:extLst>
              </a:tr>
              <a:tr h="33925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CGB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Anna Sutton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916-978-5214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hlinkClick r:id="rId6"/>
                        </a:rPr>
                        <a:t>ASutton@usbr.gov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856973"/>
                  </a:ext>
                </a:extLst>
              </a:tr>
              <a:tr h="33925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CGB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David T. White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916-978-5208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hlinkClick r:id="rId7"/>
                        </a:rPr>
                        <a:t>DWhite@usbr.gov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639460"/>
                  </a:ext>
                </a:extLst>
              </a:tr>
              <a:tr h="339252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715323"/>
                  </a:ext>
                </a:extLst>
              </a:tr>
              <a:tr h="33925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LCB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Troy Thompson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951-695-5310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hlinkClick r:id="rId8"/>
                        </a:rPr>
                        <a:t>TThompson@usbr.gov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63261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56CD2D4-80A8-4634-88F9-DBD5DDBF28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77600" y="5791200"/>
            <a:ext cx="780356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75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 bwMode="auto">
          <a:xfrm>
            <a:off x="3733800" y="2661020"/>
            <a:ext cx="7391400" cy="3962400"/>
          </a:xfrm>
          <a:prstGeom prst="roundRect">
            <a:avLst/>
          </a:prstGeom>
          <a:solidFill>
            <a:srgbClr val="92D050">
              <a:alpha val="75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733800" y="847726"/>
            <a:ext cx="7391400" cy="1438274"/>
          </a:xfrm>
          <a:prstGeom prst="roundRect">
            <a:avLst/>
          </a:prstGeom>
          <a:solidFill>
            <a:schemeClr val="accent1">
              <a:alpha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381500" y="1114426"/>
            <a:ext cx="6096000" cy="107695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200" b="0" dirty="0">
                <a:solidFill>
                  <a:schemeClr val="tx1"/>
                </a:solidFill>
              </a:rPr>
              <a:t>Bay-Delta CALFED Water Use Efficiency</a:t>
            </a:r>
          </a:p>
          <a:p>
            <a:pPr>
              <a:spcAft>
                <a:spcPts val="600"/>
              </a:spcAft>
            </a:pPr>
            <a:r>
              <a:rPr lang="en-US" sz="1200" b="0" dirty="0">
                <a:solidFill>
                  <a:schemeClr val="tx1"/>
                </a:solidFill>
              </a:rPr>
              <a:t>Agricultural Water Use Efficiency</a:t>
            </a:r>
          </a:p>
          <a:p>
            <a:pPr>
              <a:spcAft>
                <a:spcPts val="600"/>
              </a:spcAft>
            </a:pPr>
            <a:r>
              <a:rPr lang="en-US" sz="1200" b="0" dirty="0">
                <a:solidFill>
                  <a:schemeClr val="tx1"/>
                </a:solidFill>
              </a:rPr>
              <a:t>Native American Affairs Technical Assistance Program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12192000" cy="609600"/>
          </a:xfrm>
        </p:spPr>
        <p:txBody>
          <a:bodyPr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Reclamation Funding Opportunities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755517" y="1114426"/>
            <a:ext cx="2727960" cy="90487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/>
              <a:t>CGB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 Region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754380" y="3048000"/>
            <a:ext cx="2727960" cy="3188440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/>
              <a:t>All Reclamation Regions</a:t>
            </a:r>
            <a:endParaRPr kumimoji="0" lang="en-US" sz="2000" b="1" i="0" u="none" strike="noStrike" cap="none" normalizeH="0" dirty="0">
              <a:ln>
                <a:noFill/>
              </a:ln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dirty="0">
              <a:ln>
                <a:noFill/>
              </a:ln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baseline="0" dirty="0" err="1"/>
              <a:t>WaterSMART</a:t>
            </a:r>
            <a:endParaRPr lang="en-US" sz="2000" b="1" baseline="0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dirty="0">
              <a:ln>
                <a:noFill/>
              </a:ln>
              <a:effectLst/>
              <a:latin typeface="Arial" charset="0"/>
            </a:endParaRPr>
          </a:p>
          <a:p>
            <a:pPr algn="ctr"/>
            <a:r>
              <a:rPr lang="en-US" sz="1400" dirty="0">
                <a:solidFill>
                  <a:srgbClr val="1868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www.usbr.gov/watersmart</a:t>
            </a:r>
            <a:r>
              <a:rPr lang="en-US" sz="1400" dirty="0">
                <a:solidFill>
                  <a:srgbClr val="1868C0"/>
                </a:solidFill>
              </a:rPr>
              <a:t> 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rgbClr val="1868C0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75616" y="2750455"/>
            <a:ext cx="6923106" cy="385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Applied Science Grants</a:t>
            </a:r>
          </a:p>
          <a:p>
            <a:pPr marL="1200150" lvl="2" indent="-28575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Aquatic Ecosystem Restoration Program</a:t>
            </a:r>
          </a:p>
          <a:p>
            <a:pPr marL="1200150" lvl="2" indent="-28575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Basin Studies and Baseline Assessments</a:t>
            </a:r>
          </a:p>
          <a:p>
            <a:pPr marL="1200150" lvl="2" indent="-28575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CWMP – Cooperative Watershed Management Program</a:t>
            </a:r>
          </a:p>
          <a:p>
            <a:pPr marL="1200150" lvl="2" indent="-28575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Drought Program: Contingency Planning, Emergency Response, and Resiliency</a:t>
            </a:r>
          </a:p>
          <a:p>
            <a:pPr marL="1200150" lvl="2" indent="-28575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Environmental Water Resources Projects</a:t>
            </a:r>
          </a:p>
          <a:p>
            <a:pPr marL="1200150" lvl="2" indent="-28575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Project Design</a:t>
            </a:r>
          </a:p>
          <a:p>
            <a:pPr marL="1200150" lvl="2" indent="-28575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Reservoir Operations Pilot</a:t>
            </a:r>
          </a:p>
          <a:p>
            <a:pPr marL="1200150" lvl="2" indent="-28575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SWEP – Small-Scale Water Efficiency Projects</a:t>
            </a:r>
          </a:p>
          <a:p>
            <a:pPr marL="1200150" lvl="2" indent="-28575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Title XVI Program and Desalination Construction</a:t>
            </a:r>
          </a:p>
          <a:p>
            <a:pPr marL="1200150" lvl="2" indent="-28575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Water Conservation Field Services Program</a:t>
            </a:r>
          </a:p>
          <a:p>
            <a:pPr marL="1200150" lvl="2" indent="-28575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Water Marketing Strategy Grants</a:t>
            </a:r>
          </a:p>
          <a:p>
            <a:pPr marL="1200150" lvl="2" indent="-28575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WEEG – Water and Energy Efficiency Grants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416B34-E993-439F-8C38-C588626B0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7600" y="5791200"/>
            <a:ext cx="780356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6346"/>
            <a:ext cx="12192000" cy="772527"/>
          </a:xfrm>
        </p:spPr>
        <p:txBody>
          <a:bodyPr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Reclamation Financial Assistance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12192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kern="0" dirty="0">
                <a:latin typeface="Arial"/>
                <a:ea typeface="+mj-ea"/>
                <a:cs typeface="+mj-cs"/>
              </a:rPr>
              <a:t>General Information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1023650" y="2252425"/>
            <a:ext cx="1828800" cy="63594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990599" y="3268504"/>
            <a:ext cx="1828800" cy="79708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990600" y="5257800"/>
            <a:ext cx="1828800" cy="63594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990599" y="4445727"/>
            <a:ext cx="1828800" cy="608748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55" y="5280527"/>
            <a:ext cx="588283" cy="5882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39" y="3397987"/>
            <a:ext cx="538117" cy="5381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297" y="2281444"/>
            <a:ext cx="533400" cy="533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259" y="4483527"/>
            <a:ext cx="559473" cy="5331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FD6A7E-A2A4-4019-8C89-A162C4310775}"/>
              </a:ext>
            </a:extLst>
          </p:cNvPr>
          <p:cNvSpPr txBox="1"/>
          <p:nvPr/>
        </p:nvSpPr>
        <p:spPr>
          <a:xfrm>
            <a:off x="3048000" y="2171874"/>
            <a:ext cx="8305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Up to 50% of the project’s cost and no more than $25 million</a:t>
            </a:r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States, tribes, irrigation districts, water districts, and other entities with water or power delivery authority</a:t>
            </a:r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Awards are made through a competitive process</a:t>
            </a:r>
          </a:p>
          <a:p>
            <a:endParaRPr lang="en-US" sz="2200" dirty="0"/>
          </a:p>
          <a:p>
            <a:r>
              <a:rPr lang="en-US" sz="2200" dirty="0"/>
              <a:t>Notice of Funding Opportunities (NOFO) are posted to </a:t>
            </a:r>
            <a:r>
              <a:rPr lang="en-US" sz="2200" dirty="0">
                <a:hlinkClick r:id="rId7"/>
              </a:rPr>
              <a:t>www.grants.gov</a:t>
            </a:r>
            <a:endParaRPr lang="en-US" sz="2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453219E-2193-489A-918B-C4DFDBDD13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77600" y="5791200"/>
            <a:ext cx="780356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7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3"/>
          <p:cNvSpPr>
            <a:spLocks noGrp="1"/>
          </p:cNvSpPr>
          <p:nvPr>
            <p:ph idx="1"/>
          </p:nvPr>
        </p:nvSpPr>
        <p:spPr>
          <a:xfrm>
            <a:off x="1219200" y="1371601"/>
            <a:ext cx="6324600" cy="4876799"/>
          </a:xfrm>
        </p:spPr>
        <p:txBody>
          <a:bodyPr/>
          <a:lstStyle/>
          <a:p>
            <a:pPr eaLnBrk="1" hangingPunct="1"/>
            <a:r>
              <a:rPr lang="en-US" b="0" dirty="0">
                <a:solidFill>
                  <a:schemeClr val="tx1"/>
                </a:solidFill>
              </a:rPr>
              <a:t>Eligible applicants must be located within the CALFED Solution Area</a:t>
            </a:r>
          </a:p>
          <a:p>
            <a:pPr eaLnBrk="1" hangingPunct="1">
              <a:buFontTx/>
              <a:buNone/>
            </a:pPr>
            <a:endParaRPr lang="en-US" b="0" dirty="0">
              <a:solidFill>
                <a:schemeClr val="tx1"/>
              </a:solidFill>
            </a:endParaRPr>
          </a:p>
          <a:p>
            <a:pPr eaLnBrk="1" hangingPunct="1"/>
            <a:r>
              <a:rPr lang="en-US" b="0" dirty="0">
                <a:solidFill>
                  <a:schemeClr val="tx1"/>
                </a:solidFill>
              </a:rPr>
              <a:t>Significant benefits to the Bay-Delta</a:t>
            </a:r>
          </a:p>
          <a:p>
            <a:pPr eaLnBrk="1" hangingPunct="1"/>
            <a:endParaRPr lang="en-US" b="0" dirty="0">
              <a:solidFill>
                <a:schemeClr val="tx1"/>
              </a:solidFill>
            </a:endParaRPr>
          </a:p>
          <a:p>
            <a:pPr eaLnBrk="1" hangingPunct="1"/>
            <a:r>
              <a:rPr lang="en-US" b="0" dirty="0">
                <a:solidFill>
                  <a:schemeClr val="tx1"/>
                </a:solidFill>
              </a:rPr>
              <a:t>Since 2010, over 70 grants have conserved or better managed over 303,000 acre-feet (</a:t>
            </a:r>
            <a:r>
              <a:rPr lang="en-US" b="0" i="1" dirty="0">
                <a:solidFill>
                  <a:schemeClr val="tx1"/>
                </a:solidFill>
              </a:rPr>
              <a:t>i.e.</a:t>
            </a:r>
            <a:r>
              <a:rPr lang="en-US" b="0" dirty="0">
                <a:solidFill>
                  <a:schemeClr val="tx1"/>
                </a:solidFill>
              </a:rPr>
              <a:t>, +100 billion gallons) of water</a:t>
            </a:r>
          </a:p>
          <a:p>
            <a:pPr eaLnBrk="1" hangingPunct="1"/>
            <a:endParaRPr lang="en-US" b="0" dirty="0">
              <a:solidFill>
                <a:schemeClr val="tx1"/>
              </a:solidFill>
            </a:endParaRPr>
          </a:p>
          <a:p>
            <a:pPr eaLnBrk="1" hangingPunct="1"/>
            <a:r>
              <a:rPr lang="en-US" b="0" dirty="0">
                <a:solidFill>
                  <a:schemeClr val="tx1"/>
                </a:solidFill>
              </a:rPr>
              <a:t>Recent NOFO: BOR-CGB-21-F001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762000"/>
          </a:xfrm>
        </p:spPr>
        <p:txBody>
          <a:bodyPr anchor="t"/>
          <a:lstStyle/>
          <a:p>
            <a:pPr lvl="1" algn="ctr"/>
            <a:r>
              <a:rPr lang="en-US" dirty="0">
                <a:solidFill>
                  <a:schemeClr val="tx1"/>
                </a:solidFill>
              </a:rPr>
              <a:t>CGB: Bay-Delta CALFED Water Use Efficiency Grants</a:t>
            </a:r>
            <a:br>
              <a:rPr lang="en-US" sz="2800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931" y="1219200"/>
            <a:ext cx="3439938" cy="3912287"/>
          </a:xfrm>
          <a:prstGeom prst="rect">
            <a:avLst/>
          </a:prstGeom>
          <a:effectLst>
            <a:outerShdw blurRad="254000" dist="127000" algn="l" rotWithShape="0">
              <a:schemeClr val="bg1">
                <a:alpha val="40000"/>
              </a:schemeClr>
            </a:outerShdw>
            <a:softEdge rad="88900"/>
          </a:effectLst>
        </p:spPr>
      </p:pic>
      <p:sp>
        <p:nvSpPr>
          <p:cNvPr id="2" name="Rounded Rectangle 1"/>
          <p:cNvSpPr/>
          <p:nvPr/>
        </p:nvSpPr>
        <p:spPr bwMode="auto">
          <a:xfrm>
            <a:off x="8147931" y="5105400"/>
            <a:ext cx="3434469" cy="5334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EBMUD</a:t>
            </a:r>
            <a:r>
              <a:rPr kumimoji="0" lang="en-US" sz="18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Leak Detection</a:t>
            </a:r>
            <a:endParaRPr kumimoji="0" lang="en-US" sz="1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C00919-AE32-4095-B6FC-9E23E7C7F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7600" y="5791200"/>
            <a:ext cx="780356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838200"/>
          </a:xfrm>
        </p:spPr>
        <p:txBody>
          <a:bodyPr anchor="t"/>
          <a:lstStyle/>
          <a:p>
            <a:pPr algn="ctr" eaLnBrk="1" hangingPunct="1"/>
            <a:r>
              <a:rPr lang="en-US" dirty="0">
                <a:solidFill>
                  <a:schemeClr val="tx1"/>
                </a:solidFill>
                <a:latin typeface="Arial" charset="0"/>
              </a:rPr>
              <a:t>CGB: Agricultural Water Use Efficiency Grants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67" name="Content Placeholder 3"/>
          <p:cNvSpPr>
            <a:spLocks noGrp="1"/>
          </p:cNvSpPr>
          <p:nvPr>
            <p:ph idx="1"/>
          </p:nvPr>
        </p:nvSpPr>
        <p:spPr>
          <a:xfrm>
            <a:off x="1143000" y="1142999"/>
            <a:ext cx="5943600" cy="5181601"/>
          </a:xfrm>
        </p:spPr>
        <p:txBody>
          <a:bodyPr/>
          <a:lstStyle/>
          <a:p>
            <a:pPr eaLnBrk="1" hangingPunct="1"/>
            <a:r>
              <a:rPr lang="en-US" b="0" dirty="0">
                <a:solidFill>
                  <a:schemeClr val="tx1"/>
                </a:solidFill>
              </a:rPr>
              <a:t>Partnership with Natural Resource Conservation Service (NRCS) - Fostering District/Farmer Partnerships</a:t>
            </a:r>
          </a:p>
          <a:p>
            <a:pPr eaLnBrk="1" hangingPunct="1"/>
            <a:endParaRPr lang="en-US" sz="1200" b="0" dirty="0">
              <a:solidFill>
                <a:schemeClr val="tx1"/>
              </a:solidFill>
            </a:endParaRPr>
          </a:p>
          <a:p>
            <a:pPr eaLnBrk="1" hangingPunct="1"/>
            <a:r>
              <a:rPr lang="en-US" b="0" dirty="0">
                <a:solidFill>
                  <a:schemeClr val="tx1"/>
                </a:solidFill>
              </a:rPr>
              <a:t>Increase the capability of on-farm water conservation projects </a:t>
            </a:r>
          </a:p>
          <a:p>
            <a:pPr eaLnBrk="1" hangingPunct="1"/>
            <a:endParaRPr lang="en-US" sz="1200" b="0" dirty="0">
              <a:solidFill>
                <a:schemeClr val="tx1"/>
              </a:solidFill>
            </a:endParaRPr>
          </a:p>
          <a:p>
            <a:pPr eaLnBrk="1" hangingPunct="1"/>
            <a:r>
              <a:rPr lang="en-US" b="0" dirty="0">
                <a:solidFill>
                  <a:schemeClr val="tx1"/>
                </a:solidFill>
              </a:rPr>
              <a:t>Encourage supplier/grower partnerships to identify district/regional needs and opportunities</a:t>
            </a:r>
          </a:p>
          <a:p>
            <a:pPr eaLnBrk="1" hangingPunct="1"/>
            <a:endParaRPr lang="en-US" b="0" dirty="0">
              <a:solidFill>
                <a:schemeClr val="tx1"/>
              </a:solidFill>
            </a:endParaRPr>
          </a:p>
          <a:p>
            <a:pPr eaLnBrk="1" hangingPunct="1"/>
            <a:r>
              <a:rPr lang="en-US" b="0" dirty="0">
                <a:solidFill>
                  <a:schemeClr val="tx1"/>
                </a:solidFill>
              </a:rPr>
              <a:t>Recent NOFO: BOR-MP-19-F003</a:t>
            </a:r>
          </a:p>
          <a:p>
            <a:pPr eaLnBrk="1" hangingPunct="1"/>
            <a:endParaRPr lang="en-US" sz="800" dirty="0"/>
          </a:p>
        </p:txBody>
      </p:sp>
      <p:pic>
        <p:nvPicPr>
          <p:cNvPr id="5" name="Picture 2" descr="J:\Water Conservation\Newsletter\NEXT\SSJID\PUMP ST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0"/>
            <a:ext cx="4780514" cy="3192318"/>
          </a:xfrm>
          <a:prstGeom prst="rect">
            <a:avLst/>
          </a:prstGeom>
          <a:noFill/>
          <a:ln w="76200">
            <a:noFill/>
          </a:ln>
          <a:effectLst>
            <a:outerShdw blurRad="254000" dist="127000" algn="l" rotWithShape="0">
              <a:schemeClr val="bg1">
                <a:alpha val="40000"/>
              </a:schemeClr>
            </a:outerShdw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7142714" y="4648200"/>
            <a:ext cx="4724400" cy="4572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South San Joaquin Irrigation Dist.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BBC458-3FC8-4BF2-A6F8-69B4109ED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7600" y="5791200"/>
            <a:ext cx="780356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65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883271"/>
              </p:ext>
            </p:extLst>
          </p:nvPr>
        </p:nvGraphicFramePr>
        <p:xfrm>
          <a:off x="381000" y="201705"/>
          <a:ext cx="11429999" cy="6580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4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6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3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9020">
                <a:tc gridSpan="5">
                  <a:txBody>
                    <a:bodyPr/>
                    <a:lstStyle/>
                    <a:p>
                      <a:pPr marL="16510" marR="8275955">
                        <a:lnSpc>
                          <a:spcPts val="1150"/>
                        </a:lnSpc>
                        <a:spcBef>
                          <a:spcPts val="25"/>
                        </a:spcBef>
                      </a:pPr>
                      <a:r>
                        <a:rPr sz="70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U.S.</a:t>
                      </a:r>
                      <a:r>
                        <a:rPr sz="700" spc="55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Department</a:t>
                      </a:r>
                      <a:r>
                        <a:rPr sz="700" spc="65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</a:t>
                      </a:r>
                      <a:r>
                        <a:rPr sz="700" spc="65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700" spc="65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Interior</a:t>
                      </a:r>
                      <a:r>
                        <a:rPr sz="700" spc="50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Bureau</a:t>
                      </a:r>
                      <a:r>
                        <a:rPr sz="700" spc="55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70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</a:t>
                      </a:r>
                      <a:r>
                        <a:rPr sz="700" spc="55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Reclamation</a:t>
                      </a:r>
                      <a:r>
                        <a:rPr sz="700" spc="50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700" spc="-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WaterSMART</a:t>
                      </a:r>
                      <a:endParaRPr sz="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064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Status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WaterSMART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Opportunities</a:t>
                      </a:r>
                      <a:endParaRPr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2801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3D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59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</a:t>
                      </a:r>
                      <a:endParaRPr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240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296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Eligible</a:t>
                      </a:r>
                      <a:r>
                        <a:rPr sz="1200" b="1" spc="1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Applicants</a:t>
                      </a:r>
                      <a:endParaRPr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240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296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Federal/Non-Federal</a:t>
                      </a:r>
                      <a:r>
                        <a:rPr sz="1200" b="1" spc="155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en-US" sz="1200" b="1" spc="155" dirty="0">
                        <a:solidFill>
                          <a:srgbClr val="FFFFF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2095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r>
                        <a:rPr sz="1200" b="1" spc="16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Share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240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296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endParaRPr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240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296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Current</a:t>
                      </a:r>
                      <a:r>
                        <a:rPr sz="1200" b="1" spc="8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Status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240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2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1099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</a:t>
                      </a:r>
                      <a:r>
                        <a:rPr sz="1200" b="1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b="1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Energy</a:t>
                      </a:r>
                      <a:r>
                        <a:rPr sz="1200" b="1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Efficiency</a:t>
                      </a:r>
                      <a:r>
                        <a:rPr sz="1200" b="1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Grants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86360">
                        <a:lnSpc>
                          <a:spcPct val="121200"/>
                        </a:lnSpc>
                        <a:spcBef>
                          <a:spcPts val="85"/>
                        </a:spcBef>
                      </a:pP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On-the-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ground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management improvement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projects,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including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projects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that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conserve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address 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supply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reliability.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</a:t>
                      </a:r>
                      <a:r>
                        <a:rPr sz="1200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Contact: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Josh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German</a:t>
                      </a:r>
                      <a:r>
                        <a:rPr sz="1200" spc="19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2"/>
                        </a:rPr>
                        <a:t>jgerman@usbr.gov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Category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Applicants: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States,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Indian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tribes,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irrigation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districts,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districts,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or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other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organizations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with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or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power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delivery authority.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38735">
                        <a:lnSpc>
                          <a:spcPct val="1212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Category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B</a:t>
                      </a:r>
                      <a:r>
                        <a:rPr sz="1200" spc="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Applicants:</a:t>
                      </a:r>
                      <a:r>
                        <a:rPr sz="1200" spc="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Nonprofit</a:t>
                      </a:r>
                      <a:r>
                        <a:rPr sz="1200" spc="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conservation organizations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that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are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acting in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partnership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with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agreement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entity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described above.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29845">
                        <a:lnSpc>
                          <a:spcPct val="121200"/>
                        </a:lnSpc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Applicants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must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located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Western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States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or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United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States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Territories 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en-US" sz="1200" i="1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i.e.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Arizona,</a:t>
                      </a:r>
                      <a:r>
                        <a:rPr sz="1200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California,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Colorado,</a:t>
                      </a:r>
                      <a:r>
                        <a:rPr sz="1200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Idaho,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Kansas,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Montana,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Nebraska,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Nevada,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New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Mexico,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North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Dakota,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Oklahoma,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Oregon,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South</a:t>
                      </a:r>
                      <a:r>
                        <a:rPr sz="1200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Dakota,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Texas,</a:t>
                      </a:r>
                      <a:r>
                        <a:rPr sz="1200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Utah,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Washington,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Wyoming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),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Alaska,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Hawaii,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American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Samoa,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Guam,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Northern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Mariana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Islands,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Virgin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Islands,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or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Puerto Rico.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Up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$500,000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projects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completed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within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two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years;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up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$5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million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large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projects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completed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within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three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years.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363220">
                        <a:lnSpc>
                          <a:spcPct val="1212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Non-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Federal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Share: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en-US" sz="1200" spc="-25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363220">
                        <a:lnSpc>
                          <a:spcPct val="1212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50%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or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greater.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just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Reclamation</a:t>
                      </a:r>
                      <a:r>
                        <a:rPr lang="en-US" sz="1200" spc="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will</a:t>
                      </a:r>
                      <a:r>
                        <a:rPr sz="1200" spc="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allocate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10795">
                        <a:lnSpc>
                          <a:spcPct val="121200"/>
                        </a:lnSpc>
                      </a:pP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WaterSMART</a:t>
                      </a:r>
                      <a:r>
                        <a:rPr sz="1200" spc="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Grants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Bipartisan</a:t>
                      </a:r>
                      <a:r>
                        <a:rPr sz="1200" spc="-5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Infrastructure</a:t>
                      </a:r>
                      <a:r>
                        <a:rPr sz="1200" spc="-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Law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(BIL)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under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this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opportunity.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Approximately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47625" algn="just">
                        <a:lnSpc>
                          <a:spcPct val="121200"/>
                        </a:lnSpc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$50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million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is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anticipated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to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available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under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FY24</a:t>
                      </a:r>
                      <a:r>
                        <a:rPr lang="en-US"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opportunity.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FY24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FY25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Opportunity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was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posted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November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12,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2023.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first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round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applications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were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due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February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22,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2024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selections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are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expected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July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2024.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second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round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applications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are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due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October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30,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2024.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4972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b="1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Small-</a:t>
                      </a:r>
                      <a:r>
                        <a:rPr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Scale</a:t>
                      </a:r>
                      <a:r>
                        <a:rPr sz="1200" b="1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</a:t>
                      </a:r>
                      <a:r>
                        <a:rPr sz="1200" b="1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Efficiency</a:t>
                      </a:r>
                      <a:r>
                        <a:rPr sz="1200" b="1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Projects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81280">
                        <a:lnSpc>
                          <a:spcPct val="121200"/>
                        </a:lnSpc>
                        <a:spcBef>
                          <a:spcPts val="190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Small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efficiency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improvements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that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have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been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identified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through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previous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planning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efforts.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</a:t>
                      </a:r>
                      <a:r>
                        <a:rPr sz="1200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Contact: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Nickie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McCann</a:t>
                      </a:r>
                      <a:r>
                        <a:rPr sz="1200" spc="4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3"/>
                        </a:rPr>
                        <a:t>nmccann@usbr.gov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Up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$100,000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projects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completed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within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two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years.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costs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should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generally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less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than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$225,000.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363220">
                        <a:lnSpc>
                          <a:spcPct val="1212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Non-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Federal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Share: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en-US" sz="1200" spc="-25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363220">
                        <a:lnSpc>
                          <a:spcPct val="1212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50%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or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greater.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Reclamation</a:t>
                      </a:r>
                      <a:r>
                        <a:rPr sz="1200" spc="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will</a:t>
                      </a:r>
                      <a:r>
                        <a:rPr sz="1200" spc="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distribute</a:t>
                      </a:r>
                      <a:endParaRPr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153035">
                        <a:lnSpc>
                          <a:spcPct val="121200"/>
                        </a:lnSpc>
                      </a:pP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WaterSMART</a:t>
                      </a:r>
                      <a:r>
                        <a:rPr sz="1200" spc="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Grants Congressional appropriations</a:t>
                      </a:r>
                      <a:r>
                        <a:rPr sz="1200" spc="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under</a:t>
                      </a:r>
                      <a:r>
                        <a:rPr sz="1200" spc="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this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r>
                        <a:rPr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opportunity.</a:t>
                      </a:r>
                      <a:endParaRPr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54610">
                        <a:lnSpc>
                          <a:spcPct val="121200"/>
                        </a:lnSpc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Approximately</a:t>
                      </a:r>
                      <a:r>
                        <a:rPr sz="1200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$12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million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is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anticipated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available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under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 opportunity.</a:t>
                      </a:r>
                      <a:endParaRPr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FY24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FY25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Opportunity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was</a:t>
                      </a:r>
                      <a:r>
                        <a:rPr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posted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November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2,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2023.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first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round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applications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were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February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6,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2024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selections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are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expected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May</a:t>
                      </a:r>
                      <a:r>
                        <a:rPr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2024.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135255">
                        <a:lnSpc>
                          <a:spcPct val="1212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second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round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applications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are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due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July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9,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2024,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third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round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applications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due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January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14,</a:t>
                      </a:r>
                      <a:r>
                        <a:rPr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2025,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fourth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round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applications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are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due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July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8,</a:t>
                      </a:r>
                      <a:r>
                        <a:rPr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2025.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10896600" y="304800"/>
            <a:ext cx="540684" cy="600075"/>
            <a:chOff x="9061704" y="326136"/>
            <a:chExt cx="612775" cy="680085"/>
          </a:xfrm>
        </p:grpSpPr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61704" y="326136"/>
              <a:ext cx="612648" cy="1310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67800" y="448055"/>
              <a:ext cx="597408" cy="3749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61704" y="813816"/>
              <a:ext cx="609600" cy="19202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815353" y="6759724"/>
            <a:ext cx="923365" cy="86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lnSpc>
                <a:spcPts val="657"/>
              </a:lnSpc>
            </a:pPr>
            <a:r>
              <a:rPr sz="574" spc="-9" dirty="0">
                <a:latin typeface="Calibri"/>
                <a:cs typeface="Calibri"/>
                <a:hlinkClick r:id="rId7"/>
              </a:rPr>
              <a:t>www.usbr.gov/WaterSMART</a:t>
            </a:r>
            <a:endParaRPr sz="574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9020046" y="7661020"/>
            <a:ext cx="864234" cy="11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6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1206">
              <a:lnSpc>
                <a:spcPts val="657"/>
              </a:lnSpc>
            </a:pPr>
            <a:r>
              <a:rPr lang="en-US"/>
              <a:t>Last</a:t>
            </a:r>
            <a:r>
              <a:rPr lang="en-US" spc="55"/>
              <a:t> </a:t>
            </a:r>
            <a:r>
              <a:rPr lang="en-US"/>
              <a:t>Updated</a:t>
            </a:r>
            <a:r>
              <a:rPr lang="en-US" spc="270"/>
              <a:t> </a:t>
            </a:r>
            <a:r>
              <a:rPr lang="en-US" spc="-10"/>
              <a:t>5/7/2024</a:t>
            </a:r>
            <a:endParaRPr spc="-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15353" y="6759724"/>
            <a:ext cx="923365" cy="86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lnSpc>
                <a:spcPts val="657"/>
              </a:lnSpc>
            </a:pPr>
            <a:r>
              <a:rPr sz="574" spc="-9" dirty="0">
                <a:latin typeface="Calibri"/>
                <a:cs typeface="Calibri"/>
                <a:hlinkClick r:id="rId2"/>
              </a:rPr>
              <a:t>www.usbr.gov/WaterSMART</a:t>
            </a:r>
            <a:endParaRPr sz="574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9020046" y="7661020"/>
            <a:ext cx="864234" cy="11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6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1206">
              <a:lnSpc>
                <a:spcPts val="657"/>
              </a:lnSpc>
            </a:pPr>
            <a:r>
              <a:rPr lang="en-US"/>
              <a:t>Last</a:t>
            </a:r>
            <a:r>
              <a:rPr lang="en-US" spc="55"/>
              <a:t> </a:t>
            </a:r>
            <a:r>
              <a:rPr lang="en-US"/>
              <a:t>Updated</a:t>
            </a:r>
            <a:r>
              <a:rPr lang="en-US" spc="270"/>
              <a:t> </a:t>
            </a:r>
            <a:r>
              <a:rPr lang="en-US" spc="-10"/>
              <a:t>5/7/2024</a:t>
            </a:r>
            <a:endParaRPr spc="-9"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917900"/>
              </p:ext>
            </p:extLst>
          </p:nvPr>
        </p:nvGraphicFramePr>
        <p:xfrm>
          <a:off x="457200" y="201705"/>
          <a:ext cx="11277597" cy="439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5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2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36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3131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</a:t>
                      </a:r>
                      <a:endParaRPr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240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296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Eligible</a:t>
                      </a:r>
                      <a:r>
                        <a:rPr sz="1200" b="1" spc="1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Applicants</a:t>
                      </a:r>
                      <a:endParaRPr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240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296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Federal/Non-Federal</a:t>
                      </a:r>
                      <a:r>
                        <a:rPr sz="1200" b="1" spc="155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r>
                        <a:rPr sz="1200" b="1" spc="16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Share</a:t>
                      </a:r>
                      <a:endParaRPr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240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296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endParaRPr sz="12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240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296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Current</a:t>
                      </a:r>
                      <a:r>
                        <a:rPr sz="1200" b="1" spc="8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Status</a:t>
                      </a: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2409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72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2004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en-US"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Drought</a:t>
                      </a:r>
                      <a:r>
                        <a:rPr lang="en-US" sz="1200" b="1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Resiliency</a:t>
                      </a:r>
                      <a:r>
                        <a:rPr lang="en-US" sz="1200" b="1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b="1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Projects</a:t>
                      </a:r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119380">
                        <a:lnSpc>
                          <a:spcPct val="121200"/>
                        </a:lnSpc>
                        <a:spcBef>
                          <a:spcPts val="85"/>
                        </a:spcBef>
                      </a:pP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r>
                        <a:rPr lang="en-US"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</a:t>
                      </a:r>
                      <a:r>
                        <a:rPr lang="en-US"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on-the-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ground projects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modeling</a:t>
                      </a:r>
                      <a:r>
                        <a:rPr lang="en-US"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tools</a:t>
                      </a:r>
                      <a:r>
                        <a:rPr lang="en-US"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that</a:t>
                      </a:r>
                      <a:r>
                        <a:rPr lang="en-US"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will</a:t>
                      </a:r>
                      <a:r>
                        <a:rPr lang="en-US"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increase</a:t>
                      </a:r>
                      <a:r>
                        <a:rPr lang="en-US"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reliability</a:t>
                      </a:r>
                      <a:r>
                        <a:rPr lang="en-US"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lang="en-US"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improve</a:t>
                      </a:r>
                      <a:r>
                        <a:rPr lang="en-US"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 management.</a:t>
                      </a:r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</a:t>
                      </a:r>
                      <a:r>
                        <a:rPr lang="en-US" sz="1200" spc="-4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Contact:</a:t>
                      </a:r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Sheri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Looper</a:t>
                      </a:r>
                      <a:r>
                        <a:rPr lang="en-US" sz="1200" spc="4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3"/>
                        </a:rPr>
                        <a:t>slooper@usbr.gov</a:t>
                      </a:r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96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Category</a:t>
                      </a:r>
                      <a:r>
                        <a:rPr lang="en-US"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Applicants:</a:t>
                      </a:r>
                      <a:r>
                        <a:rPr lang="en-US"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States,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Indian</a:t>
                      </a:r>
                      <a:r>
                        <a:rPr lang="en-US"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tribes,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irrigation</a:t>
                      </a:r>
                      <a:r>
                        <a:rPr lang="en-US"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districts,</a:t>
                      </a:r>
                      <a:r>
                        <a:rPr lang="en-US"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</a:t>
                      </a:r>
                      <a:r>
                        <a:rPr lang="en-US"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districts,</a:t>
                      </a:r>
                      <a:r>
                        <a:rPr lang="en-US"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or</a:t>
                      </a:r>
                      <a:r>
                        <a:rPr lang="en-US"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other 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organizations</a:t>
                      </a:r>
                      <a:r>
                        <a:rPr lang="en-US"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with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</a:t>
                      </a:r>
                      <a:r>
                        <a:rPr lang="en-US"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or</a:t>
                      </a:r>
                      <a:r>
                        <a:rPr lang="en-US"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power</a:t>
                      </a:r>
                      <a:r>
                        <a:rPr lang="en-US"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delivery authority.</a:t>
                      </a:r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38735">
                        <a:lnSpc>
                          <a:spcPct val="121200"/>
                        </a:lnSpc>
                        <a:spcBef>
                          <a:spcPts val="5"/>
                        </a:spcBef>
                      </a:pP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Category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B</a:t>
                      </a:r>
                      <a:r>
                        <a:rPr lang="en-US" sz="1200" spc="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Applicants:</a:t>
                      </a:r>
                      <a:r>
                        <a:rPr lang="en-US" sz="1200" spc="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Nonprofit</a:t>
                      </a:r>
                      <a:r>
                        <a:rPr lang="en-US" sz="1200" spc="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conservation organizations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that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are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acting in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partnership</a:t>
                      </a:r>
                      <a:r>
                        <a:rPr lang="en-US"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with</a:t>
                      </a:r>
                      <a:r>
                        <a:rPr lang="en-US"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lang="en-US"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agreement</a:t>
                      </a:r>
                      <a:r>
                        <a:rPr lang="en-US"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of</a:t>
                      </a:r>
                      <a:r>
                        <a:rPr lang="en-US"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</a:t>
                      </a:r>
                      <a:r>
                        <a:rPr lang="en-US"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entity</a:t>
                      </a:r>
                      <a:r>
                        <a:rPr lang="en-US"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described above.</a:t>
                      </a:r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29845">
                        <a:lnSpc>
                          <a:spcPct val="121200"/>
                        </a:lnSpc>
                      </a:pP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Applicants</a:t>
                      </a:r>
                      <a:r>
                        <a:rPr lang="en-US"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must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</a:t>
                      </a:r>
                      <a:r>
                        <a:rPr lang="en-US"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located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lang="en-US"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17 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Western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States</a:t>
                      </a:r>
                      <a:r>
                        <a:rPr lang="en-US"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Alaska,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Hawaii,</a:t>
                      </a:r>
                      <a:r>
                        <a:rPr lang="en-US"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American</a:t>
                      </a:r>
                      <a:r>
                        <a:rPr lang="en-US"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Samoa,</a:t>
                      </a:r>
                      <a:r>
                        <a:rPr lang="en-US"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Guam,</a:t>
                      </a:r>
                      <a:r>
                        <a:rPr lang="en-US"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lang="en-US"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Northern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Mariana</a:t>
                      </a:r>
                      <a:r>
                        <a:rPr lang="en-US"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Islands,</a:t>
                      </a:r>
                      <a:r>
                        <a:rPr lang="en-US"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lang="en-US"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Virgin</a:t>
                      </a:r>
                      <a:r>
                        <a:rPr lang="en-US"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Islands,</a:t>
                      </a:r>
                      <a:r>
                        <a:rPr lang="en-US"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or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Puerto Rico.</a:t>
                      </a:r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Up</a:t>
                      </a:r>
                      <a:r>
                        <a:rPr lang="en-US"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$500,000</a:t>
                      </a:r>
                      <a:r>
                        <a:rPr lang="en-US"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projects</a:t>
                      </a:r>
                      <a:r>
                        <a:rPr lang="en-US"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completed</a:t>
                      </a:r>
                      <a:r>
                        <a:rPr lang="en-US"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within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two</a:t>
                      </a:r>
                      <a:r>
                        <a:rPr lang="en-US"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years;</a:t>
                      </a:r>
                      <a:r>
                        <a:rPr lang="en-US"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up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lang="en-US"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$5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million</a:t>
                      </a:r>
                      <a:r>
                        <a:rPr lang="en-US"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</a:t>
                      </a:r>
                      <a:r>
                        <a:rPr lang="en-US"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projects</a:t>
                      </a:r>
                      <a:r>
                        <a:rPr lang="en-US"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lang="en-US"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</a:t>
                      </a:r>
                      <a:r>
                        <a:rPr lang="en-US"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completed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within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three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years.</a:t>
                      </a:r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363220">
                        <a:lnSpc>
                          <a:spcPct val="121200"/>
                        </a:lnSpc>
                        <a:spcBef>
                          <a:spcPts val="5"/>
                        </a:spcBef>
                      </a:pP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Non-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Federal</a:t>
                      </a:r>
                      <a:r>
                        <a:rPr lang="en-US"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Share: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50%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or 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greater.</a:t>
                      </a:r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42545">
                        <a:lnSpc>
                          <a:spcPct val="121200"/>
                        </a:lnSpc>
                      </a:pP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Up</a:t>
                      </a:r>
                      <a:r>
                        <a:rPr lang="en-US"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lang="en-US"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$10</a:t>
                      </a:r>
                      <a:r>
                        <a:rPr lang="en-US"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million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</a:t>
                      </a:r>
                      <a:r>
                        <a:rPr lang="en-US"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domestic</a:t>
                      </a:r>
                      <a:r>
                        <a:rPr lang="en-US"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water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supply</a:t>
                      </a:r>
                      <a:r>
                        <a:rPr lang="en-US"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projects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</a:t>
                      </a:r>
                      <a:r>
                        <a:rPr lang="en-US"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Tribes</a:t>
                      </a:r>
                      <a:r>
                        <a:rPr lang="en-US"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or 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disadvantaged</a:t>
                      </a:r>
                      <a:r>
                        <a:rPr lang="en-US"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communities</a:t>
                      </a:r>
                      <a:r>
                        <a:rPr lang="en-US"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that</a:t>
                      </a:r>
                      <a:r>
                        <a:rPr lang="en-US" sz="1200" spc="-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do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not</a:t>
                      </a:r>
                      <a:r>
                        <a:rPr lang="en-US"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have</a:t>
                      </a:r>
                      <a:r>
                        <a:rPr lang="en-US"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reliable</a:t>
                      </a:r>
                      <a:r>
                        <a:rPr lang="en-US"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access</a:t>
                      </a:r>
                      <a:r>
                        <a:rPr lang="en-US"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supplies.</a:t>
                      </a:r>
                      <a:r>
                        <a:rPr lang="en-US"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completed</a:t>
                      </a:r>
                      <a:r>
                        <a:rPr lang="en-US"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within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three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years.</a:t>
                      </a:r>
                      <a:r>
                        <a:rPr lang="en-US"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5%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Non-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Federal</a:t>
                      </a:r>
                      <a:r>
                        <a:rPr lang="en-US"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share</a:t>
                      </a:r>
                      <a:r>
                        <a:rPr lang="en-US"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with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possible</a:t>
                      </a:r>
                      <a:r>
                        <a:rPr lang="en-US"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waiver</a:t>
                      </a:r>
                      <a:r>
                        <a:rPr lang="en-US"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available.</a:t>
                      </a:r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This</a:t>
                      </a:r>
                      <a:r>
                        <a:rPr lang="en-US"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opportunity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will</a:t>
                      </a:r>
                      <a:r>
                        <a:rPr lang="en-US"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</a:t>
                      </a:r>
                      <a:r>
                        <a:rPr lang="en-US"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used</a:t>
                      </a:r>
                      <a:r>
                        <a:rPr lang="en-US"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allocated</a:t>
                      </a:r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 marR="9525">
                        <a:lnSpc>
                          <a:spcPct val="121200"/>
                        </a:lnSpc>
                      </a:pP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$30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million</a:t>
                      </a:r>
                      <a:r>
                        <a:rPr lang="en-US"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FY</a:t>
                      </a:r>
                      <a:r>
                        <a:rPr lang="en-US"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</a:t>
                      </a:r>
                      <a:r>
                        <a:rPr lang="en-US"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available</a:t>
                      </a:r>
                      <a:r>
                        <a:rPr lang="en-US"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FY</a:t>
                      </a:r>
                      <a:r>
                        <a:rPr lang="en-US"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appropriations.</a:t>
                      </a:r>
                      <a:r>
                        <a:rPr lang="en-US"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</a:t>
                      </a:r>
                      <a:r>
                        <a:rPr lang="en-US"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addition, Reclamation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will under</a:t>
                      </a:r>
                      <a:r>
                        <a:rPr lang="en-US" sz="1200" spc="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this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r>
                        <a:rPr lang="en-US"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opportunity</a:t>
                      </a:r>
                      <a:r>
                        <a:rPr lang="en-US"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allocate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funds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from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BIL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lang="en-US"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Inflation</a:t>
                      </a:r>
                      <a:r>
                        <a:rPr lang="en-US"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Reduction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Act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(IRA).</a:t>
                      </a:r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FY24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Funding</a:t>
                      </a:r>
                      <a:r>
                        <a:rPr lang="en-US"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Opportunity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selections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were</a:t>
                      </a:r>
                      <a:r>
                        <a:rPr lang="en-US"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announced</a:t>
                      </a:r>
                      <a:r>
                        <a:rPr lang="en-US"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May</a:t>
                      </a:r>
                      <a:r>
                        <a:rPr lang="en-US"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6,</a:t>
                      </a:r>
                      <a:r>
                        <a:rPr lang="en-US"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2024.</a:t>
                      </a:r>
                      <a:r>
                        <a:rPr lang="en-US"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spc="-2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42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projects</a:t>
                      </a:r>
                      <a:r>
                        <a:rPr lang="en-US" sz="1200" spc="-4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were</a:t>
                      </a:r>
                      <a:r>
                        <a:rPr lang="en-US"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selected</a:t>
                      </a:r>
                      <a:r>
                        <a:rPr lang="en-US"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lang="en-US" sz="1200" spc="-3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receive</a:t>
                      </a:r>
                      <a:r>
                        <a:rPr lang="en-US" sz="1200" spc="-3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$147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million</a:t>
                      </a:r>
                      <a:r>
                        <a:rPr lang="en-US" sz="1200" spc="-2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</a:t>
                      </a:r>
                      <a:r>
                        <a:rPr lang="en-US"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BIL,</a:t>
                      </a:r>
                      <a:r>
                        <a:rPr lang="en-US"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IRA,</a:t>
                      </a:r>
                      <a:r>
                        <a:rPr lang="en-US"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</a:t>
                      </a:r>
                      <a:r>
                        <a:rPr lang="en-US" sz="1200" spc="-15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200" spc="-1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appropriated funds.</a:t>
                      </a:r>
                      <a:endParaRPr lang="en-US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5BBFAD7-347B-4755-B137-4EA79B8B0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7600" y="5791200"/>
            <a:ext cx="780356" cy="9144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21912</TotalTime>
  <Words>3972</Words>
  <Application>Microsoft Office PowerPoint</Application>
  <PresentationFormat>Widescreen</PresentationFormat>
  <Paragraphs>439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Segoe UI</vt:lpstr>
      <vt:lpstr>Default Design</vt:lpstr>
      <vt:lpstr>PowerPoint Presentation</vt:lpstr>
      <vt:lpstr>Bureau of Reclamation – Five Regions</vt:lpstr>
      <vt:lpstr>Reclamation’s Water Conservation Team</vt:lpstr>
      <vt:lpstr>Reclamation Funding Opportunities</vt:lpstr>
      <vt:lpstr>Reclamation Financial Assistance</vt:lpstr>
      <vt:lpstr>CGB: Bay-Delta CALFED Water Use Efficiency Grants </vt:lpstr>
      <vt:lpstr>CGB: Agricultural Water Use Efficiency Grants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 and Additional Information</vt:lpstr>
    </vt:vector>
  </TitlesOfParts>
  <Company>usbr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RECLAMATION</dc:title>
  <dc:creator>usbr</dc:creator>
  <cp:lastModifiedBy>Amiko Foster</cp:lastModifiedBy>
  <cp:revision>1289</cp:revision>
  <cp:lastPrinted>2017-02-16T17:44:27Z</cp:lastPrinted>
  <dcterms:created xsi:type="dcterms:W3CDTF">2004-02-06T19:15:02Z</dcterms:created>
  <dcterms:modified xsi:type="dcterms:W3CDTF">2024-05-24T15:40:33Z</dcterms:modified>
</cp:coreProperties>
</file>